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7559675" cy="10691813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14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14400" y="2322720"/>
            <a:ext cx="1645884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1645884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803160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9348120" y="2322720"/>
            <a:ext cx="803160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914400" y="396000"/>
            <a:ext cx="16458840" cy="76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9348120" y="2322720"/>
            <a:ext cx="803160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914400" y="533016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803160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934812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9348120" y="533016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934812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914400" y="5330160"/>
            <a:ext cx="1645884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1645884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914400" y="5330160"/>
            <a:ext cx="1645884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9348120" y="232272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914400" y="533016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9348120" y="5330160"/>
            <a:ext cx="803160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914400" y="232272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479280" y="232272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12044160" y="232272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914400" y="533016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6479280" y="533016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12044160" y="5330160"/>
            <a:ext cx="5299560" cy="27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396000"/>
            <a:ext cx="16458840" cy="16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914400" y="2322720"/>
            <a:ext cx="16458840" cy="57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3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39" name="Freeform 38"/>
          <p:cNvSpPr/>
          <p:nvPr/>
        </p:nvSpPr>
        <p:spPr>
          <a:xfrm>
            <a:off x="8771760" y="756720"/>
            <a:ext cx="10085400" cy="7129440"/>
          </a:xfrm>
          <a:custGeom>
            <a:avLst/>
            <a:gdLst/>
            <a:ahLst/>
            <a:cxnLst/>
            <a:rect l="0" t="0" r="r" b="b"/>
            <a:pathLst>
              <a:path w="28016" h="19805">
                <a:moveTo>
                  <a:pt x="0" y="0"/>
                </a:moveTo>
                <a:lnTo>
                  <a:pt x="28015" y="0"/>
                </a:lnTo>
                <a:lnTo>
                  <a:pt x="28015" y="19804"/>
                </a:lnTo>
                <a:lnTo>
                  <a:pt x="0" y="1980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8772120" y="757080"/>
            <a:ext cx="10084320" cy="7128720"/>
          </a:xfrm>
          <a:prstGeom prst="rect">
            <a:avLst/>
          </a:prstGeom>
          <a:ln w="0">
            <a:noFill/>
          </a:ln>
        </p:spPr>
      </p:pic>
      <p:sp>
        <p:nvSpPr>
          <p:cNvPr id="41" name="Freeform 40"/>
          <p:cNvSpPr/>
          <p:nvPr/>
        </p:nvSpPr>
        <p:spPr>
          <a:xfrm>
            <a:off x="-2579400" y="2445840"/>
            <a:ext cx="15773760" cy="4279680"/>
          </a:xfrm>
          <a:custGeom>
            <a:avLst/>
            <a:gdLst/>
            <a:ahLst/>
            <a:cxnLst/>
            <a:rect l="0" t="0" r="r" b="b"/>
            <a:pathLst>
              <a:path w="43817" h="11889">
                <a:moveTo>
                  <a:pt x="0" y="0"/>
                </a:moveTo>
                <a:lnTo>
                  <a:pt x="43816" y="0"/>
                </a:lnTo>
                <a:lnTo>
                  <a:pt x="43816" y="11888"/>
                </a:lnTo>
                <a:lnTo>
                  <a:pt x="0" y="1188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2" name="TextBox 41"/>
          <p:cNvSpPr txBox="1"/>
          <p:nvPr/>
        </p:nvSpPr>
        <p:spPr>
          <a:xfrm>
            <a:off x="1837440" y="2663640"/>
            <a:ext cx="8046000" cy="133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9000" b="0" strike="noStrike" spc="-1">
                <a:solidFill>
                  <a:srgbClr val="2F8645"/>
                </a:solidFill>
                <a:latin typeface="OpenSansular"/>
              </a:rPr>
              <a:t>#EcoTraining </a:t>
            </a:r>
            <a:endParaRPr lang="en-US" sz="9000" b="0" strike="noStrike" spc="-1">
              <a:latin typeface="Times New Roman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3025440" y="5723280"/>
            <a:ext cx="4564080" cy="4563720"/>
          </a:xfrm>
          <a:custGeom>
            <a:avLst/>
            <a:gdLst/>
            <a:ahLst/>
            <a:cxnLst/>
            <a:rect l="0" t="0" r="r" b="b"/>
            <a:pathLst>
              <a:path w="12679" h="12678">
                <a:moveTo>
                  <a:pt x="0" y="0"/>
                </a:moveTo>
                <a:lnTo>
                  <a:pt x="12678" y="0"/>
                </a:lnTo>
                <a:lnTo>
                  <a:pt x="12678" y="12677"/>
                </a:lnTo>
                <a:lnTo>
                  <a:pt x="0" y="126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" name="Picture 43"/>
          <p:cNvPicPr/>
          <p:nvPr/>
        </p:nvPicPr>
        <p:blipFill>
          <a:blip r:embed="rId3"/>
          <a:stretch/>
        </p:blipFill>
        <p:spPr>
          <a:xfrm>
            <a:off x="3025800" y="5723640"/>
            <a:ext cx="4563000" cy="4563000"/>
          </a:xfrm>
          <a:prstGeom prst="rect">
            <a:avLst/>
          </a:prstGeom>
          <a:ln w="0"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1093680" y="3922560"/>
            <a:ext cx="90702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2F8645"/>
                </a:solidFill>
                <a:latin typeface="OpenSansular"/>
              </a:rPr>
              <a:t>pentru elevi și profesori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47" name="Freeform 46"/>
          <p:cNvSpPr/>
          <p:nvPr/>
        </p:nvSpPr>
        <p:spPr>
          <a:xfrm>
            <a:off x="2993760" y="236520"/>
            <a:ext cx="13425480" cy="923760"/>
          </a:xfrm>
          <a:custGeom>
            <a:avLst/>
            <a:gdLst/>
            <a:ahLst/>
            <a:cxnLst/>
            <a:rect l="0" t="0" r="r" b="b"/>
            <a:pathLst>
              <a:path w="37294" h="2567">
                <a:moveTo>
                  <a:pt x="0" y="0"/>
                </a:moveTo>
                <a:lnTo>
                  <a:pt x="37293" y="0"/>
                </a:lnTo>
                <a:lnTo>
                  <a:pt x="37293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" name="Freeform 47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0" name="Freeform 49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2" name="Freeform 51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4" name="Freeform 53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6" name="Freeform 55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8" name="Freeform 57"/>
          <p:cNvSpPr/>
          <p:nvPr/>
        </p:nvSpPr>
        <p:spPr>
          <a:xfrm>
            <a:off x="3976920" y="-326160"/>
            <a:ext cx="2561760" cy="2049120"/>
          </a:xfrm>
          <a:custGeom>
            <a:avLst/>
            <a:gdLst/>
            <a:ahLst/>
            <a:cxnLst/>
            <a:rect l="0" t="0" r="r" b="b"/>
            <a:pathLst>
              <a:path w="7117" h="5693">
                <a:moveTo>
                  <a:pt x="0" y="0"/>
                </a:moveTo>
                <a:lnTo>
                  <a:pt x="7116" y="0"/>
                </a:lnTo>
                <a:lnTo>
                  <a:pt x="7116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9" name="Picture 58"/>
          <p:cNvPicPr/>
          <p:nvPr/>
        </p:nvPicPr>
        <p:blipFill>
          <a:blip r:embed="rId3"/>
          <a:stretch/>
        </p:blipFill>
        <p:spPr>
          <a:xfrm>
            <a:off x="3977280" y="-32616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60" name="Freeform 59"/>
          <p:cNvSpPr/>
          <p:nvPr/>
        </p:nvSpPr>
        <p:spPr>
          <a:xfrm>
            <a:off x="6538320" y="351360"/>
            <a:ext cx="5032080" cy="5032440"/>
          </a:xfrm>
          <a:custGeom>
            <a:avLst/>
            <a:gdLst/>
            <a:ahLst/>
            <a:cxnLst/>
            <a:rect l="0" t="0" r="r" b="b"/>
            <a:pathLst>
              <a:path w="13979" h="13980">
                <a:moveTo>
                  <a:pt x="0" y="0"/>
                </a:moveTo>
                <a:lnTo>
                  <a:pt x="13978" y="0"/>
                </a:lnTo>
                <a:lnTo>
                  <a:pt x="13978" y="13979"/>
                </a:lnTo>
                <a:lnTo>
                  <a:pt x="0" y="1397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1" name="Picture 60"/>
          <p:cNvPicPr/>
          <p:nvPr/>
        </p:nvPicPr>
        <p:blipFill>
          <a:blip r:embed="rId4"/>
          <a:stretch/>
        </p:blipFill>
        <p:spPr>
          <a:xfrm>
            <a:off x="6538320" y="351720"/>
            <a:ext cx="5031360" cy="5031360"/>
          </a:xfrm>
          <a:prstGeom prst="rect">
            <a:avLst/>
          </a:prstGeom>
          <a:ln w="0">
            <a:noFill/>
          </a:ln>
        </p:spPr>
      </p:pic>
      <p:sp>
        <p:nvSpPr>
          <p:cNvPr id="62" name="Freeform 61"/>
          <p:cNvSpPr/>
          <p:nvPr/>
        </p:nvSpPr>
        <p:spPr>
          <a:xfrm>
            <a:off x="4180320" y="3915720"/>
            <a:ext cx="10705320" cy="1816560"/>
          </a:xfrm>
          <a:custGeom>
            <a:avLst/>
            <a:gdLst/>
            <a:ahLst/>
            <a:cxnLst/>
            <a:rect l="0" t="0" r="r" b="b"/>
            <a:pathLst>
              <a:path w="29738" h="5047">
                <a:moveTo>
                  <a:pt x="0" y="0"/>
                </a:moveTo>
                <a:lnTo>
                  <a:pt x="29737" y="0"/>
                </a:lnTo>
                <a:lnTo>
                  <a:pt x="29737" y="5046"/>
                </a:lnTo>
                <a:lnTo>
                  <a:pt x="0" y="504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3" name="TextBox 62"/>
          <p:cNvSpPr txBox="1"/>
          <p:nvPr/>
        </p:nvSpPr>
        <p:spPr>
          <a:xfrm>
            <a:off x="6649920" y="261360"/>
            <a:ext cx="66193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2F8645"/>
                </a:solidFill>
                <a:latin typeface="OpenSansular"/>
              </a:rPr>
              <a:t>Cine suntem noi?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779360" y="3965400"/>
            <a:ext cx="1035324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Act for Tomorrow este o organizație non-guvernamentală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327920" y="4392000"/>
            <a:ext cx="1139724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(ONG) care se implică cu pasiune în sfera domeniilor de mediu,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63680" y="4818960"/>
            <a:ext cx="60069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dezvoltare durabilă și voluntariat.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10000">
        <p15:prstTrans prst="curtains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68" name="Freeform 67"/>
          <p:cNvSpPr/>
          <p:nvPr/>
        </p:nvSpPr>
        <p:spPr>
          <a:xfrm>
            <a:off x="1108800" y="410760"/>
            <a:ext cx="18288360" cy="929520"/>
          </a:xfrm>
          <a:custGeom>
            <a:avLst/>
            <a:gdLst/>
            <a:ahLst/>
            <a:cxnLst/>
            <a:rect l="0" t="0" r="r" b="b"/>
            <a:pathLst>
              <a:path w="50802" h="2583">
                <a:moveTo>
                  <a:pt x="0" y="0"/>
                </a:moveTo>
                <a:lnTo>
                  <a:pt x="50801" y="0"/>
                </a:lnTo>
                <a:lnTo>
                  <a:pt x="50801" y="2582"/>
                </a:lnTo>
                <a:lnTo>
                  <a:pt x="0" y="258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" name="Freeform 68"/>
          <p:cNvSpPr/>
          <p:nvPr/>
        </p:nvSpPr>
        <p:spPr>
          <a:xfrm>
            <a:off x="877320" y="2911680"/>
            <a:ext cx="16533360" cy="421560"/>
          </a:xfrm>
          <a:custGeom>
            <a:avLst/>
            <a:gdLst/>
            <a:ahLst/>
            <a:cxnLst/>
            <a:rect l="0" t="0" r="r" b="b"/>
            <a:pathLst>
              <a:path w="45927" h="1172">
                <a:moveTo>
                  <a:pt x="0" y="0"/>
                </a:moveTo>
                <a:lnTo>
                  <a:pt x="45926" y="0"/>
                </a:lnTo>
                <a:lnTo>
                  <a:pt x="45926" y="1171"/>
                </a:lnTo>
                <a:lnTo>
                  <a:pt x="0" y="117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3930840" y="1657800"/>
            <a:ext cx="10832400" cy="7479360"/>
          </a:xfrm>
          <a:prstGeom prst="rect">
            <a:avLst/>
          </a:prstGeom>
          <a:ln w="0">
            <a:noFill/>
          </a:ln>
        </p:spPr>
      </p:pic>
      <p:sp>
        <p:nvSpPr>
          <p:cNvPr id="71" name="Freeform 70"/>
          <p:cNvSpPr/>
          <p:nvPr/>
        </p:nvSpPr>
        <p:spPr>
          <a:xfrm>
            <a:off x="4120920" y="1847880"/>
            <a:ext cx="10452240" cy="7099200"/>
          </a:xfrm>
          <a:custGeom>
            <a:avLst/>
            <a:gdLst/>
            <a:ahLst/>
            <a:cxnLst/>
            <a:rect l="0" t="0" r="r" b="b"/>
            <a:pathLst>
              <a:path w="29035" h="19721">
                <a:moveTo>
                  <a:pt x="0" y="0"/>
                </a:moveTo>
                <a:lnTo>
                  <a:pt x="29034" y="0"/>
                </a:lnTo>
                <a:lnTo>
                  <a:pt x="29034" y="19720"/>
                </a:lnTo>
                <a:lnTo>
                  <a:pt x="0" y="1972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2" name="Picture 71"/>
          <p:cNvPicPr/>
          <p:nvPr/>
        </p:nvPicPr>
        <p:blipFill>
          <a:blip r:embed="rId3"/>
          <a:stretch/>
        </p:blipFill>
        <p:spPr>
          <a:xfrm>
            <a:off x="4121280" y="1836360"/>
            <a:ext cx="10451520" cy="7120080"/>
          </a:xfrm>
          <a:prstGeom prst="rect">
            <a:avLst/>
          </a:prstGeom>
          <a:ln w="0">
            <a:noFill/>
          </a:ln>
        </p:spPr>
      </p:pic>
      <p:sp>
        <p:nvSpPr>
          <p:cNvPr id="73" name="Freeform 72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4" name="Picture 73"/>
          <p:cNvPicPr/>
          <p:nvPr/>
        </p:nvPicPr>
        <p:blipFill>
          <a:blip r:embed="rId4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" name="Freeform 74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6" name="Picture 75"/>
          <p:cNvPicPr/>
          <p:nvPr/>
        </p:nvPicPr>
        <p:blipFill>
          <a:blip r:embed="rId4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7" name="Freeform 76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8" name="Picture 77"/>
          <p:cNvPicPr/>
          <p:nvPr/>
        </p:nvPicPr>
        <p:blipFill>
          <a:blip r:embed="rId4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9" name="Freeform 78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0" name="Picture 79"/>
          <p:cNvPicPr/>
          <p:nvPr/>
        </p:nvPicPr>
        <p:blipFill>
          <a:blip r:embed="rId4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1" name="Freeform 80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2" name="Picture 81"/>
          <p:cNvPicPr/>
          <p:nvPr/>
        </p:nvPicPr>
        <p:blipFill>
          <a:blip r:embed="rId4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3" name="Freeform 82"/>
          <p:cNvSpPr/>
          <p:nvPr/>
        </p:nvSpPr>
        <p:spPr>
          <a:xfrm>
            <a:off x="1105920" y="10908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" name="Picture 83"/>
          <p:cNvPicPr/>
          <p:nvPr/>
        </p:nvPicPr>
        <p:blipFill>
          <a:blip r:embed="rId5"/>
          <a:stretch/>
        </p:blipFill>
        <p:spPr>
          <a:xfrm>
            <a:off x="1105920" y="10944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85" name="TextBox 84"/>
          <p:cNvSpPr txBox="1"/>
          <p:nvPr/>
        </p:nvSpPr>
        <p:spPr>
          <a:xfrm>
            <a:off x="3525120" y="435240"/>
            <a:ext cx="146113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6E9DA"/>
                </a:solidFill>
                <a:latin typeface="OpenSansular"/>
              </a:rPr>
              <a:t>Să ne gândim puțin la Planeta noastră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87" name="Freeform 8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88" name="Freeform 87"/>
          <p:cNvSpPr/>
          <p:nvPr/>
        </p:nvSpPr>
        <p:spPr>
          <a:xfrm>
            <a:off x="1456200" y="315000"/>
            <a:ext cx="15740280" cy="930960"/>
          </a:xfrm>
          <a:custGeom>
            <a:avLst/>
            <a:gdLst/>
            <a:ahLst/>
            <a:cxnLst/>
            <a:rect l="0" t="0" r="r" b="b"/>
            <a:pathLst>
              <a:path w="43724" h="2587">
                <a:moveTo>
                  <a:pt x="0" y="0"/>
                </a:moveTo>
                <a:lnTo>
                  <a:pt x="43723" y="0"/>
                </a:lnTo>
                <a:lnTo>
                  <a:pt x="43723" y="2586"/>
                </a:lnTo>
                <a:lnTo>
                  <a:pt x="0" y="258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89" name="Freeform 88"/>
          <p:cNvSpPr/>
          <p:nvPr/>
        </p:nvSpPr>
        <p:spPr>
          <a:xfrm>
            <a:off x="2211480" y="1717920"/>
            <a:ext cx="14229720" cy="421560"/>
          </a:xfrm>
          <a:custGeom>
            <a:avLst/>
            <a:gdLst/>
            <a:ahLst/>
            <a:cxnLst/>
            <a:rect l="0" t="0" r="r" b="b"/>
            <a:pathLst>
              <a:path w="39528" h="1172">
                <a:moveTo>
                  <a:pt x="0" y="0"/>
                </a:moveTo>
                <a:lnTo>
                  <a:pt x="39527" y="0"/>
                </a:lnTo>
                <a:lnTo>
                  <a:pt x="39527" y="1171"/>
                </a:lnTo>
                <a:lnTo>
                  <a:pt x="0" y="117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0" name="Picture 89"/>
          <p:cNvPicPr/>
          <p:nvPr/>
        </p:nvPicPr>
        <p:blipFill>
          <a:blip r:embed="rId2"/>
          <a:stretch/>
        </p:blipFill>
        <p:spPr>
          <a:xfrm>
            <a:off x="11700000" y="1798920"/>
            <a:ext cx="5285880" cy="7346520"/>
          </a:xfrm>
          <a:prstGeom prst="rect">
            <a:avLst/>
          </a:prstGeom>
          <a:ln w="0">
            <a:noFill/>
          </a:ln>
        </p:spPr>
      </p:pic>
      <p:sp>
        <p:nvSpPr>
          <p:cNvPr id="91" name="Freeform 90"/>
          <p:cNvSpPr/>
          <p:nvPr/>
        </p:nvSpPr>
        <p:spPr>
          <a:xfrm>
            <a:off x="11890440" y="1989360"/>
            <a:ext cx="4905720" cy="6966360"/>
          </a:xfrm>
          <a:custGeom>
            <a:avLst/>
            <a:gdLst/>
            <a:ahLst/>
            <a:cxnLst/>
            <a:rect l="0" t="0" r="r" b="b"/>
            <a:pathLst>
              <a:path w="13628" h="19352">
                <a:moveTo>
                  <a:pt x="0" y="0"/>
                </a:moveTo>
                <a:lnTo>
                  <a:pt x="13627" y="0"/>
                </a:lnTo>
                <a:lnTo>
                  <a:pt x="13627" y="19351"/>
                </a:lnTo>
                <a:lnTo>
                  <a:pt x="0" y="1935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2" name="Picture 91"/>
          <p:cNvPicPr/>
          <p:nvPr/>
        </p:nvPicPr>
        <p:blipFill>
          <a:blip r:embed="rId3"/>
          <a:stretch/>
        </p:blipFill>
        <p:spPr>
          <a:xfrm>
            <a:off x="11875320" y="1989720"/>
            <a:ext cx="4920480" cy="696564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92"/>
          <p:cNvPicPr/>
          <p:nvPr/>
        </p:nvPicPr>
        <p:blipFill>
          <a:blip r:embed="rId2"/>
          <a:stretch/>
        </p:blipFill>
        <p:spPr>
          <a:xfrm>
            <a:off x="1931400" y="1798920"/>
            <a:ext cx="5104080" cy="3077280"/>
          </a:xfrm>
          <a:prstGeom prst="rect">
            <a:avLst/>
          </a:prstGeom>
          <a:ln w="0">
            <a:noFill/>
          </a:ln>
        </p:spPr>
      </p:pic>
      <p:sp>
        <p:nvSpPr>
          <p:cNvPr id="94" name="Freeform 93"/>
          <p:cNvSpPr/>
          <p:nvPr/>
        </p:nvSpPr>
        <p:spPr>
          <a:xfrm>
            <a:off x="2121840" y="1989360"/>
            <a:ext cx="4723560" cy="2697120"/>
          </a:xfrm>
          <a:custGeom>
            <a:avLst/>
            <a:gdLst/>
            <a:ahLst/>
            <a:cxnLst/>
            <a:rect l="0" t="0" r="r" b="b"/>
            <a:pathLst>
              <a:path w="13122" h="7493">
                <a:moveTo>
                  <a:pt x="0" y="0"/>
                </a:moveTo>
                <a:lnTo>
                  <a:pt x="13121" y="0"/>
                </a:lnTo>
                <a:lnTo>
                  <a:pt x="13121" y="7492"/>
                </a:lnTo>
                <a:lnTo>
                  <a:pt x="0" y="74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5" name="Picture 94"/>
          <p:cNvPicPr/>
          <p:nvPr/>
        </p:nvPicPr>
        <p:blipFill>
          <a:blip r:embed="rId4"/>
          <a:stretch/>
        </p:blipFill>
        <p:spPr>
          <a:xfrm>
            <a:off x="2113920" y="1985040"/>
            <a:ext cx="4731120" cy="2701080"/>
          </a:xfrm>
          <a:prstGeom prst="rect">
            <a:avLst/>
          </a:prstGeom>
          <a:ln w="0">
            <a:noFill/>
          </a:ln>
        </p:spPr>
      </p:pic>
      <p:pic>
        <p:nvPicPr>
          <p:cNvPr id="96" name="Picture 95"/>
          <p:cNvPicPr/>
          <p:nvPr/>
        </p:nvPicPr>
        <p:blipFill>
          <a:blip r:embed="rId2"/>
          <a:stretch/>
        </p:blipFill>
        <p:spPr>
          <a:xfrm>
            <a:off x="1931400" y="4696200"/>
            <a:ext cx="5104080" cy="4612680"/>
          </a:xfrm>
          <a:prstGeom prst="rect">
            <a:avLst/>
          </a:prstGeom>
          <a:ln w="0">
            <a:noFill/>
          </a:ln>
        </p:spPr>
      </p:pic>
      <p:sp>
        <p:nvSpPr>
          <p:cNvPr id="97" name="Freeform 96"/>
          <p:cNvSpPr/>
          <p:nvPr/>
        </p:nvSpPr>
        <p:spPr>
          <a:xfrm>
            <a:off x="2121840" y="4886280"/>
            <a:ext cx="4723560" cy="4232520"/>
          </a:xfrm>
          <a:custGeom>
            <a:avLst/>
            <a:gdLst/>
            <a:ahLst/>
            <a:cxnLst/>
            <a:rect l="0" t="0" r="r" b="b"/>
            <a:pathLst>
              <a:path w="13122" h="11758">
                <a:moveTo>
                  <a:pt x="0" y="0"/>
                </a:moveTo>
                <a:lnTo>
                  <a:pt x="13121" y="0"/>
                </a:lnTo>
                <a:lnTo>
                  <a:pt x="13121" y="11757"/>
                </a:lnTo>
                <a:lnTo>
                  <a:pt x="0" y="1175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8" name="Picture 97"/>
          <p:cNvPicPr/>
          <p:nvPr/>
        </p:nvPicPr>
        <p:blipFill>
          <a:blip r:embed="rId5"/>
          <a:stretch/>
        </p:blipFill>
        <p:spPr>
          <a:xfrm>
            <a:off x="2103120" y="4886640"/>
            <a:ext cx="4745160" cy="423180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98"/>
          <p:cNvPicPr/>
          <p:nvPr/>
        </p:nvPicPr>
        <p:blipFill>
          <a:blip r:embed="rId2"/>
          <a:stretch/>
        </p:blipFill>
        <p:spPr>
          <a:xfrm>
            <a:off x="6921360" y="5608440"/>
            <a:ext cx="4892760" cy="3609360"/>
          </a:xfrm>
          <a:prstGeom prst="rect">
            <a:avLst/>
          </a:prstGeom>
          <a:ln w="0">
            <a:noFill/>
          </a:ln>
        </p:spPr>
      </p:pic>
      <p:sp>
        <p:nvSpPr>
          <p:cNvPr id="100" name="Freeform 99"/>
          <p:cNvSpPr/>
          <p:nvPr/>
        </p:nvSpPr>
        <p:spPr>
          <a:xfrm>
            <a:off x="7111800" y="5798880"/>
            <a:ext cx="4512240" cy="3228840"/>
          </a:xfrm>
          <a:custGeom>
            <a:avLst/>
            <a:gdLst/>
            <a:ahLst/>
            <a:cxnLst/>
            <a:rect l="0" t="0" r="r" b="b"/>
            <a:pathLst>
              <a:path w="12535" h="8970">
                <a:moveTo>
                  <a:pt x="0" y="0"/>
                </a:moveTo>
                <a:lnTo>
                  <a:pt x="12534" y="0"/>
                </a:lnTo>
                <a:lnTo>
                  <a:pt x="12534" y="8969"/>
                </a:lnTo>
                <a:lnTo>
                  <a:pt x="0" y="896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1" name="Picture 100"/>
          <p:cNvPicPr/>
          <p:nvPr/>
        </p:nvPicPr>
        <p:blipFill>
          <a:blip r:embed="rId6"/>
          <a:stretch/>
        </p:blipFill>
        <p:spPr>
          <a:xfrm>
            <a:off x="7112160" y="5798880"/>
            <a:ext cx="4511520" cy="3228120"/>
          </a:xfrm>
          <a:prstGeom prst="rect">
            <a:avLst/>
          </a:prstGeom>
          <a:ln w="0">
            <a:noFill/>
          </a:ln>
        </p:spPr>
      </p:pic>
      <p:sp>
        <p:nvSpPr>
          <p:cNvPr id="102" name="Freeform 101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3" name="Picture 102"/>
          <p:cNvPicPr/>
          <p:nvPr/>
        </p:nvPicPr>
        <p:blipFill>
          <a:blip r:embed="rId7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4" name="Freeform 103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" name="Picture 104"/>
          <p:cNvPicPr/>
          <p:nvPr/>
        </p:nvPicPr>
        <p:blipFill>
          <a:blip r:embed="rId7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6" name="Freeform 105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7" name="Picture 106"/>
          <p:cNvPicPr/>
          <p:nvPr/>
        </p:nvPicPr>
        <p:blipFill>
          <a:blip r:embed="rId7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8" name="Freeform 107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9" name="Picture 108"/>
          <p:cNvPicPr/>
          <p:nvPr/>
        </p:nvPicPr>
        <p:blipFill>
          <a:blip r:embed="rId7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10" name="Freeform 109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11" name="Picture 110"/>
          <p:cNvPicPr/>
          <p:nvPr/>
        </p:nvPicPr>
        <p:blipFill>
          <a:blip r:embed="rId7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6921360" y="2298600"/>
            <a:ext cx="4892760" cy="3463200"/>
          </a:xfrm>
          <a:prstGeom prst="rect">
            <a:avLst/>
          </a:prstGeom>
          <a:ln w="0">
            <a:noFill/>
          </a:ln>
        </p:spPr>
      </p:pic>
      <p:sp>
        <p:nvSpPr>
          <p:cNvPr id="113" name="Freeform 112"/>
          <p:cNvSpPr/>
          <p:nvPr/>
        </p:nvSpPr>
        <p:spPr>
          <a:xfrm>
            <a:off x="7111800" y="2489040"/>
            <a:ext cx="4512240" cy="3083040"/>
          </a:xfrm>
          <a:custGeom>
            <a:avLst/>
            <a:gdLst/>
            <a:ahLst/>
            <a:cxnLst/>
            <a:rect l="0" t="0" r="r" b="b"/>
            <a:pathLst>
              <a:path w="12535" h="8565">
                <a:moveTo>
                  <a:pt x="0" y="0"/>
                </a:moveTo>
                <a:lnTo>
                  <a:pt x="12534" y="0"/>
                </a:lnTo>
                <a:lnTo>
                  <a:pt x="12534" y="8564"/>
                </a:lnTo>
                <a:lnTo>
                  <a:pt x="0" y="856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14" name="Picture 113"/>
          <p:cNvPicPr/>
          <p:nvPr/>
        </p:nvPicPr>
        <p:blipFill>
          <a:blip r:embed="rId8"/>
          <a:stretch/>
        </p:blipFill>
        <p:spPr>
          <a:xfrm>
            <a:off x="7112160" y="2489040"/>
            <a:ext cx="4511520" cy="3082320"/>
          </a:xfrm>
          <a:prstGeom prst="rect">
            <a:avLst/>
          </a:prstGeom>
          <a:ln w="0">
            <a:noFill/>
          </a:ln>
        </p:spPr>
      </p:pic>
      <p:sp>
        <p:nvSpPr>
          <p:cNvPr id="115" name="Freeform 114"/>
          <p:cNvSpPr/>
          <p:nvPr/>
        </p:nvSpPr>
        <p:spPr>
          <a:xfrm>
            <a:off x="2444400" y="1404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16" name="Picture 115"/>
          <p:cNvPicPr/>
          <p:nvPr/>
        </p:nvPicPr>
        <p:blipFill>
          <a:blip r:embed="rId9"/>
          <a:stretch/>
        </p:blipFill>
        <p:spPr>
          <a:xfrm>
            <a:off x="2444760" y="1440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117" name="TextBox 116"/>
          <p:cNvSpPr txBox="1"/>
          <p:nvPr/>
        </p:nvSpPr>
        <p:spPr>
          <a:xfrm>
            <a:off x="4416480" y="339480"/>
            <a:ext cx="106704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6E9DA"/>
                </a:solidFill>
                <a:latin typeface="OpenSansular"/>
              </a:rPr>
              <a:t>Cum arată planeta noastră?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1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119" name="Freeform 118"/>
          <p:cNvSpPr/>
          <p:nvPr/>
        </p:nvSpPr>
        <p:spPr>
          <a:xfrm>
            <a:off x="2985840" y="723600"/>
            <a:ext cx="12316320" cy="216000"/>
          </a:xfrm>
          <a:custGeom>
            <a:avLst/>
            <a:gdLst/>
            <a:ahLst/>
            <a:cxnLst/>
            <a:rect l="0" t="0" r="r" b="b"/>
            <a:pathLst>
              <a:path w="34213" h="601">
                <a:moveTo>
                  <a:pt x="0" y="0"/>
                </a:moveTo>
                <a:lnTo>
                  <a:pt x="34212" y="0"/>
                </a:lnTo>
                <a:lnTo>
                  <a:pt x="34212" y="600"/>
                </a:lnTo>
                <a:lnTo>
                  <a:pt x="0" y="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20" name="Freeform 119"/>
          <p:cNvSpPr/>
          <p:nvPr/>
        </p:nvSpPr>
        <p:spPr>
          <a:xfrm>
            <a:off x="2120040" y="3039840"/>
            <a:ext cx="11134080" cy="421920"/>
          </a:xfrm>
          <a:custGeom>
            <a:avLst/>
            <a:gdLst/>
            <a:ahLst/>
            <a:cxnLst/>
            <a:rect l="0" t="0" r="r" b="b"/>
            <a:pathLst>
              <a:path w="30929" h="1173">
                <a:moveTo>
                  <a:pt x="0" y="0"/>
                </a:moveTo>
                <a:lnTo>
                  <a:pt x="30928" y="0"/>
                </a:lnTo>
                <a:lnTo>
                  <a:pt x="30928" y="1172"/>
                </a:lnTo>
                <a:lnTo>
                  <a:pt x="0" y="117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21" name="Freeform 120"/>
          <p:cNvSpPr/>
          <p:nvPr/>
        </p:nvSpPr>
        <p:spPr>
          <a:xfrm>
            <a:off x="660240" y="526680"/>
            <a:ext cx="18288360" cy="923760"/>
          </a:xfrm>
          <a:custGeom>
            <a:avLst/>
            <a:gdLst/>
            <a:ahLst/>
            <a:cxnLst/>
            <a:rect l="0" t="0" r="r" b="b"/>
            <a:pathLst>
              <a:path w="50802" h="2567">
                <a:moveTo>
                  <a:pt x="0" y="0"/>
                </a:moveTo>
                <a:lnTo>
                  <a:pt x="50801" y="0"/>
                </a:lnTo>
                <a:lnTo>
                  <a:pt x="50801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22" name="Freeform 121"/>
          <p:cNvSpPr/>
          <p:nvPr/>
        </p:nvSpPr>
        <p:spPr>
          <a:xfrm>
            <a:off x="1537920" y="2844000"/>
            <a:ext cx="16533000" cy="421920"/>
          </a:xfrm>
          <a:custGeom>
            <a:avLst/>
            <a:gdLst/>
            <a:ahLst/>
            <a:cxnLst/>
            <a:rect l="0" t="0" r="r" b="b"/>
            <a:pathLst>
              <a:path w="45926" h="1173">
                <a:moveTo>
                  <a:pt x="0" y="0"/>
                </a:moveTo>
                <a:lnTo>
                  <a:pt x="45925" y="0"/>
                </a:lnTo>
                <a:lnTo>
                  <a:pt x="45925" y="1172"/>
                </a:lnTo>
                <a:lnTo>
                  <a:pt x="0" y="117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23" name="Picture 122"/>
          <p:cNvPicPr/>
          <p:nvPr/>
        </p:nvPicPr>
        <p:blipFill>
          <a:blip r:embed="rId2"/>
          <a:stretch/>
        </p:blipFill>
        <p:spPr>
          <a:xfrm>
            <a:off x="1490040" y="1652400"/>
            <a:ext cx="9128520" cy="7499880"/>
          </a:xfrm>
          <a:prstGeom prst="rect">
            <a:avLst/>
          </a:prstGeom>
          <a:ln w="0">
            <a:noFill/>
          </a:ln>
        </p:spPr>
      </p:pic>
      <p:sp>
        <p:nvSpPr>
          <p:cNvPr id="124" name="Freeform 123"/>
          <p:cNvSpPr/>
          <p:nvPr/>
        </p:nvSpPr>
        <p:spPr>
          <a:xfrm>
            <a:off x="1680480" y="1842840"/>
            <a:ext cx="8748360" cy="7119360"/>
          </a:xfrm>
          <a:custGeom>
            <a:avLst/>
            <a:gdLst/>
            <a:ahLst/>
            <a:cxnLst/>
            <a:rect l="0" t="0" r="r" b="b"/>
            <a:pathLst>
              <a:path w="24302" h="19777">
                <a:moveTo>
                  <a:pt x="0" y="0"/>
                </a:moveTo>
                <a:lnTo>
                  <a:pt x="24301" y="0"/>
                </a:lnTo>
                <a:lnTo>
                  <a:pt x="24301" y="19776"/>
                </a:lnTo>
                <a:lnTo>
                  <a:pt x="0" y="1977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25" name="Picture 124"/>
          <p:cNvPicPr/>
          <p:nvPr/>
        </p:nvPicPr>
        <p:blipFill>
          <a:blip r:embed="rId3"/>
          <a:stretch/>
        </p:blipFill>
        <p:spPr>
          <a:xfrm>
            <a:off x="1675080" y="1843200"/>
            <a:ext cx="8758800" cy="712908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125"/>
          <p:cNvPicPr/>
          <p:nvPr/>
        </p:nvPicPr>
        <p:blipFill>
          <a:blip r:embed="rId2"/>
          <a:stretch/>
        </p:blipFill>
        <p:spPr>
          <a:xfrm>
            <a:off x="10800360" y="5340600"/>
            <a:ext cx="5850360" cy="3819240"/>
          </a:xfrm>
          <a:prstGeom prst="rect">
            <a:avLst/>
          </a:prstGeom>
          <a:ln w="0">
            <a:noFill/>
          </a:ln>
        </p:spPr>
      </p:pic>
      <p:sp>
        <p:nvSpPr>
          <p:cNvPr id="127" name="Freeform 126"/>
          <p:cNvSpPr/>
          <p:nvPr/>
        </p:nvSpPr>
        <p:spPr>
          <a:xfrm>
            <a:off x="10990800" y="5531040"/>
            <a:ext cx="5470200" cy="3438720"/>
          </a:xfrm>
          <a:custGeom>
            <a:avLst/>
            <a:gdLst/>
            <a:ahLst/>
            <a:cxnLst/>
            <a:rect l="0" t="0" r="r" b="b"/>
            <a:pathLst>
              <a:path w="15196" h="9553">
                <a:moveTo>
                  <a:pt x="0" y="0"/>
                </a:moveTo>
                <a:lnTo>
                  <a:pt x="15195" y="0"/>
                </a:lnTo>
                <a:lnTo>
                  <a:pt x="15195" y="9552"/>
                </a:lnTo>
                <a:lnTo>
                  <a:pt x="0" y="955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28" name="Picture 127"/>
          <p:cNvPicPr/>
          <p:nvPr/>
        </p:nvPicPr>
        <p:blipFill>
          <a:blip r:embed="rId4"/>
          <a:stretch/>
        </p:blipFill>
        <p:spPr>
          <a:xfrm>
            <a:off x="10988280" y="5531400"/>
            <a:ext cx="5474520" cy="3438000"/>
          </a:xfrm>
          <a:prstGeom prst="rect">
            <a:avLst/>
          </a:prstGeom>
          <a:ln w="0">
            <a:noFill/>
          </a:ln>
        </p:spPr>
      </p:pic>
      <p:pic>
        <p:nvPicPr>
          <p:cNvPr id="129" name="Picture 128"/>
          <p:cNvPicPr/>
          <p:nvPr/>
        </p:nvPicPr>
        <p:blipFill>
          <a:blip r:embed="rId2"/>
          <a:stretch/>
        </p:blipFill>
        <p:spPr>
          <a:xfrm>
            <a:off x="10800360" y="1652400"/>
            <a:ext cx="5817240" cy="3875760"/>
          </a:xfrm>
          <a:prstGeom prst="rect">
            <a:avLst/>
          </a:prstGeom>
          <a:ln w="0">
            <a:noFill/>
          </a:ln>
        </p:spPr>
      </p:pic>
      <p:sp>
        <p:nvSpPr>
          <p:cNvPr id="130" name="Freeform 129"/>
          <p:cNvSpPr/>
          <p:nvPr/>
        </p:nvSpPr>
        <p:spPr>
          <a:xfrm>
            <a:off x="10990800" y="1842840"/>
            <a:ext cx="5437080" cy="3495240"/>
          </a:xfrm>
          <a:custGeom>
            <a:avLst/>
            <a:gdLst/>
            <a:ahLst/>
            <a:cxnLst/>
            <a:rect l="0" t="0" r="r" b="b"/>
            <a:pathLst>
              <a:path w="15104" h="9710">
                <a:moveTo>
                  <a:pt x="0" y="0"/>
                </a:moveTo>
                <a:lnTo>
                  <a:pt x="15103" y="0"/>
                </a:lnTo>
                <a:lnTo>
                  <a:pt x="15103" y="9709"/>
                </a:lnTo>
                <a:lnTo>
                  <a:pt x="0" y="97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31" name="Picture 130"/>
          <p:cNvPicPr/>
          <p:nvPr/>
        </p:nvPicPr>
        <p:blipFill>
          <a:blip r:embed="rId5"/>
          <a:stretch/>
        </p:blipFill>
        <p:spPr>
          <a:xfrm>
            <a:off x="10990800" y="1843200"/>
            <a:ext cx="5436360" cy="3494520"/>
          </a:xfrm>
          <a:prstGeom prst="rect">
            <a:avLst/>
          </a:prstGeom>
          <a:ln w="0">
            <a:noFill/>
          </a:ln>
        </p:spPr>
      </p:pic>
      <p:sp>
        <p:nvSpPr>
          <p:cNvPr id="132" name="Freeform 131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33" name="Picture 132"/>
          <p:cNvPicPr/>
          <p:nvPr/>
        </p:nvPicPr>
        <p:blipFill>
          <a:blip r:embed="rId6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34" name="Freeform 133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35" name="Picture 134"/>
          <p:cNvPicPr/>
          <p:nvPr/>
        </p:nvPicPr>
        <p:blipFill>
          <a:blip r:embed="rId6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36" name="Freeform 135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37" name="Picture 136"/>
          <p:cNvPicPr/>
          <p:nvPr/>
        </p:nvPicPr>
        <p:blipFill>
          <a:blip r:embed="rId6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38" name="Freeform 137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39" name="Picture 138"/>
          <p:cNvPicPr/>
          <p:nvPr/>
        </p:nvPicPr>
        <p:blipFill>
          <a:blip r:embed="rId6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40" name="Freeform 139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41" name="Picture 140"/>
          <p:cNvPicPr/>
          <p:nvPr/>
        </p:nvPicPr>
        <p:blipFill>
          <a:blip r:embed="rId6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42" name="Freeform 141"/>
          <p:cNvSpPr/>
          <p:nvPr/>
        </p:nvSpPr>
        <p:spPr>
          <a:xfrm>
            <a:off x="660240" y="21240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43" name="Picture 142"/>
          <p:cNvPicPr/>
          <p:nvPr/>
        </p:nvPicPr>
        <p:blipFill>
          <a:blip r:embed="rId7"/>
          <a:stretch/>
        </p:blipFill>
        <p:spPr>
          <a:xfrm>
            <a:off x="660240" y="21276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144" name="TextBox 143"/>
          <p:cNvSpPr txBox="1"/>
          <p:nvPr/>
        </p:nvSpPr>
        <p:spPr>
          <a:xfrm>
            <a:off x="2691360" y="551160"/>
            <a:ext cx="154098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6E9DA"/>
                </a:solidFill>
                <a:latin typeface="OpenSansular"/>
              </a:rPr>
              <a:t>Cum ne dorim să arate Planeta noastră?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 14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146" name="Freeform 145"/>
          <p:cNvSpPr/>
          <p:nvPr/>
        </p:nvSpPr>
        <p:spPr>
          <a:xfrm>
            <a:off x="-468000" y="0"/>
            <a:ext cx="18756000" cy="10331280"/>
          </a:xfrm>
          <a:custGeom>
            <a:avLst/>
            <a:gdLst/>
            <a:ahLst/>
            <a:cxnLst/>
            <a:rect l="0" t="0" r="r" b="b"/>
            <a:pathLst>
              <a:path w="52101" h="28699">
                <a:moveTo>
                  <a:pt x="0" y="0"/>
                </a:moveTo>
                <a:lnTo>
                  <a:pt x="52100" y="0"/>
                </a:lnTo>
                <a:lnTo>
                  <a:pt x="52100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147" name="Freeform 146"/>
          <p:cNvSpPr/>
          <p:nvPr/>
        </p:nvSpPr>
        <p:spPr>
          <a:xfrm>
            <a:off x="-794880" y="2048760"/>
            <a:ext cx="9481680" cy="6702840"/>
          </a:xfrm>
          <a:custGeom>
            <a:avLst/>
            <a:gdLst/>
            <a:ahLst/>
            <a:cxnLst/>
            <a:rect l="0" t="0" r="r" b="b"/>
            <a:pathLst>
              <a:path w="26339" h="18620">
                <a:moveTo>
                  <a:pt x="0" y="0"/>
                </a:moveTo>
                <a:lnTo>
                  <a:pt x="26338" y="0"/>
                </a:lnTo>
                <a:lnTo>
                  <a:pt x="26338" y="18619"/>
                </a:lnTo>
                <a:lnTo>
                  <a:pt x="0" y="1861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48" name="Picture 147"/>
          <p:cNvPicPr/>
          <p:nvPr/>
        </p:nvPicPr>
        <p:blipFill>
          <a:blip r:embed="rId2"/>
          <a:stretch/>
        </p:blipFill>
        <p:spPr>
          <a:xfrm>
            <a:off x="-794880" y="2048760"/>
            <a:ext cx="9480960" cy="6702120"/>
          </a:xfrm>
          <a:prstGeom prst="rect">
            <a:avLst/>
          </a:prstGeom>
          <a:ln w="0">
            <a:noFill/>
          </a:ln>
        </p:spPr>
      </p:pic>
      <p:sp>
        <p:nvSpPr>
          <p:cNvPr id="149" name="Freeform 148"/>
          <p:cNvSpPr/>
          <p:nvPr/>
        </p:nvSpPr>
        <p:spPr>
          <a:xfrm>
            <a:off x="697680" y="456840"/>
            <a:ext cx="17871120" cy="2776320"/>
          </a:xfrm>
          <a:custGeom>
            <a:avLst/>
            <a:gdLst/>
            <a:ahLst/>
            <a:cxnLst/>
            <a:rect l="0" t="0" r="r" b="b"/>
            <a:pathLst>
              <a:path w="49643" h="7713">
                <a:moveTo>
                  <a:pt x="0" y="0"/>
                </a:moveTo>
                <a:lnTo>
                  <a:pt x="49642" y="0"/>
                </a:lnTo>
                <a:lnTo>
                  <a:pt x="49642" y="7712"/>
                </a:lnTo>
                <a:lnTo>
                  <a:pt x="0" y="771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50" name="TextBox 149"/>
          <p:cNvSpPr txBox="1"/>
          <p:nvPr/>
        </p:nvSpPr>
        <p:spPr>
          <a:xfrm>
            <a:off x="5593680" y="481680"/>
            <a:ext cx="88732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Educația pentru Mediu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52" name="Freeform 151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53" name="Freeform 152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54" name="Picture 153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55" name="Freeform 154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56" name="Picture 155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57" name="Freeform 156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58" name="Picture 157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59" name="Freeform 158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60" name="Picture 159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61" name="Freeform 160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62" name="Picture 161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63" name="Freeform 162"/>
          <p:cNvSpPr/>
          <p:nvPr/>
        </p:nvSpPr>
        <p:spPr>
          <a:xfrm>
            <a:off x="2899800" y="-13968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64" name="Picture 163"/>
          <p:cNvPicPr/>
          <p:nvPr/>
        </p:nvPicPr>
        <p:blipFill>
          <a:blip r:embed="rId4"/>
          <a:stretch/>
        </p:blipFill>
        <p:spPr>
          <a:xfrm>
            <a:off x="2899800" y="-13968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165" name="Freeform 164"/>
          <p:cNvSpPr/>
          <p:nvPr/>
        </p:nvSpPr>
        <p:spPr>
          <a:xfrm>
            <a:off x="8268840" y="3506400"/>
            <a:ext cx="8562960" cy="3539880"/>
          </a:xfrm>
          <a:custGeom>
            <a:avLst/>
            <a:gdLst/>
            <a:ahLst/>
            <a:cxnLst/>
            <a:rect l="0" t="0" r="r" b="b"/>
            <a:pathLst>
              <a:path w="23787" h="9834">
                <a:moveTo>
                  <a:pt x="0" y="0"/>
                </a:moveTo>
                <a:lnTo>
                  <a:pt x="23786" y="0"/>
                </a:lnTo>
                <a:lnTo>
                  <a:pt x="23786" y="9833"/>
                </a:lnTo>
                <a:lnTo>
                  <a:pt x="0" y="983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66" name="TextBox 165"/>
          <p:cNvSpPr txBox="1"/>
          <p:nvPr/>
        </p:nvSpPr>
        <p:spPr>
          <a:xfrm>
            <a:off x="6940080" y="1569240"/>
            <a:ext cx="6066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- de ce este importantă? - 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8354880" y="3556080"/>
            <a:ext cx="90730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Ne permite să explorăm problemele de </a:t>
            </a:r>
            <a:r>
              <a:rPr lang="en-US" sz="2800" b="1" strike="noStrike" spc="-1">
                <a:solidFill>
                  <a:srgbClr val="3C8740"/>
                </a:solidFill>
                <a:latin typeface="OpenSans"/>
              </a:rPr>
              <a:t>mediu</a:t>
            </a:r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, să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8354880" y="3982680"/>
            <a:ext cx="84679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ne angajăm în rezolvarea lor și să luăm măsuri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8354880" y="4409280"/>
            <a:ext cx="58849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pentru îmbunătățirea </a:t>
            </a:r>
            <a:r>
              <a:rPr lang="en-US" sz="2800" b="1" strike="noStrike" spc="-1">
                <a:solidFill>
                  <a:srgbClr val="3C8740"/>
                </a:solidFill>
                <a:latin typeface="OpenSans"/>
              </a:rPr>
              <a:t>mediului</a:t>
            </a:r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.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354880" y="5262840"/>
            <a:ext cx="84376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Ca urmare, Educația pentru Mediu ne ajută să 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8354880" y="5689440"/>
            <a:ext cx="67201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dezvoltăm o înțelegere mai profundă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8354880" y="6116400"/>
            <a:ext cx="91342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a problemelor de </a:t>
            </a:r>
            <a:r>
              <a:rPr lang="en-US" sz="2800" b="1" strike="noStrike" spc="-1">
                <a:solidFill>
                  <a:srgbClr val="3C8740"/>
                </a:solidFill>
                <a:latin typeface="OpenSans"/>
              </a:rPr>
              <a:t>mediu</a:t>
            </a:r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 și abilități de a lua decizii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354880" y="6543000"/>
            <a:ext cx="461844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3C8740"/>
                </a:solidFill>
                <a:latin typeface="OpenSansular"/>
              </a:rPr>
              <a:t>informate și responsabile.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reeform 17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175" name="Freeform 174"/>
          <p:cNvSpPr/>
          <p:nvPr/>
        </p:nvSpPr>
        <p:spPr>
          <a:xfrm>
            <a:off x="-234000" y="28440"/>
            <a:ext cx="18756000" cy="10331640"/>
          </a:xfrm>
          <a:custGeom>
            <a:avLst/>
            <a:gdLst/>
            <a:ahLst/>
            <a:cxnLst/>
            <a:rect l="0" t="0" r="r" b="b"/>
            <a:pathLst>
              <a:path w="52101" h="28700">
                <a:moveTo>
                  <a:pt x="0" y="0"/>
                </a:moveTo>
                <a:lnTo>
                  <a:pt x="52100" y="0"/>
                </a:lnTo>
                <a:lnTo>
                  <a:pt x="52100" y="28699"/>
                </a:lnTo>
                <a:lnTo>
                  <a:pt x="0" y="28699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176" name="Freeform 175"/>
          <p:cNvSpPr/>
          <p:nvPr/>
        </p:nvSpPr>
        <p:spPr>
          <a:xfrm>
            <a:off x="697680" y="456840"/>
            <a:ext cx="17871120" cy="2776320"/>
          </a:xfrm>
          <a:custGeom>
            <a:avLst/>
            <a:gdLst/>
            <a:ahLst/>
            <a:cxnLst/>
            <a:rect l="0" t="0" r="r" b="b"/>
            <a:pathLst>
              <a:path w="49643" h="7713">
                <a:moveTo>
                  <a:pt x="0" y="0"/>
                </a:moveTo>
                <a:lnTo>
                  <a:pt x="49642" y="0"/>
                </a:lnTo>
                <a:lnTo>
                  <a:pt x="49642" y="7712"/>
                </a:lnTo>
                <a:lnTo>
                  <a:pt x="0" y="771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77" name="TextBox 176"/>
          <p:cNvSpPr txBox="1"/>
          <p:nvPr/>
        </p:nvSpPr>
        <p:spPr>
          <a:xfrm>
            <a:off x="5593680" y="481680"/>
            <a:ext cx="88732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Educația pentru Mediu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178" name="Freeform 177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79" name="Freeform 178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80" name="Freeform 179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81" name="Picture 180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82" name="Freeform 181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83" name="Picture 182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84" name="Freeform 183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85" name="Picture 184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86" name="Freeform 185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87" name="Picture 186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88" name="Freeform 187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89" name="Picture 188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90" name="Freeform 189"/>
          <p:cNvSpPr/>
          <p:nvPr/>
        </p:nvSpPr>
        <p:spPr>
          <a:xfrm>
            <a:off x="2899800" y="-13968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91" name="Picture 190"/>
          <p:cNvPicPr/>
          <p:nvPr/>
        </p:nvPicPr>
        <p:blipFill>
          <a:blip r:embed="rId3"/>
          <a:stretch/>
        </p:blipFill>
        <p:spPr>
          <a:xfrm>
            <a:off x="2899800" y="-13968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192" name="Freeform 191"/>
          <p:cNvSpPr/>
          <p:nvPr/>
        </p:nvSpPr>
        <p:spPr>
          <a:xfrm>
            <a:off x="6411960" y="3440160"/>
            <a:ext cx="6170040" cy="4361760"/>
          </a:xfrm>
          <a:custGeom>
            <a:avLst/>
            <a:gdLst/>
            <a:ahLst/>
            <a:cxnLst/>
            <a:rect l="0" t="0" r="r" b="b"/>
            <a:pathLst>
              <a:path w="17140" h="12117">
                <a:moveTo>
                  <a:pt x="0" y="0"/>
                </a:moveTo>
                <a:lnTo>
                  <a:pt x="17139" y="0"/>
                </a:lnTo>
                <a:lnTo>
                  <a:pt x="17139" y="12116"/>
                </a:lnTo>
                <a:lnTo>
                  <a:pt x="0" y="1211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93" name="Picture 192"/>
          <p:cNvPicPr/>
          <p:nvPr/>
        </p:nvPicPr>
        <p:blipFill>
          <a:blip r:embed="rId4"/>
          <a:stretch/>
        </p:blipFill>
        <p:spPr>
          <a:xfrm>
            <a:off x="6411960" y="3440520"/>
            <a:ext cx="6169320" cy="4361040"/>
          </a:xfrm>
          <a:prstGeom prst="rect">
            <a:avLst/>
          </a:prstGeom>
          <a:ln w="0">
            <a:noFill/>
          </a:ln>
        </p:spPr>
      </p:pic>
      <p:sp>
        <p:nvSpPr>
          <p:cNvPr id="194" name="Freeform 193"/>
          <p:cNvSpPr/>
          <p:nvPr/>
        </p:nvSpPr>
        <p:spPr>
          <a:xfrm>
            <a:off x="11319120" y="6958440"/>
            <a:ext cx="6638400" cy="831240"/>
          </a:xfrm>
          <a:custGeom>
            <a:avLst/>
            <a:gdLst/>
            <a:ahLst/>
            <a:cxnLst/>
            <a:rect l="0" t="0" r="r" b="b"/>
            <a:pathLst>
              <a:path w="18441" h="2310">
                <a:moveTo>
                  <a:pt x="0" y="0"/>
                </a:moveTo>
                <a:lnTo>
                  <a:pt x="18440" y="0"/>
                </a:lnTo>
                <a:lnTo>
                  <a:pt x="18440" y="2309"/>
                </a:lnTo>
                <a:lnTo>
                  <a:pt x="0" y="23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95" name="TextBox 194"/>
          <p:cNvSpPr txBox="1"/>
          <p:nvPr/>
        </p:nvSpPr>
        <p:spPr>
          <a:xfrm>
            <a:off x="7852320" y="1569240"/>
            <a:ext cx="407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- Cum ne ajută? - 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11506320" y="7006320"/>
            <a:ext cx="70232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Ne oferă cunoștințe corecte și de specialitate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197" name="Freeform 196"/>
          <p:cNvSpPr/>
          <p:nvPr/>
        </p:nvSpPr>
        <p:spPr>
          <a:xfrm>
            <a:off x="1096920" y="2934000"/>
            <a:ext cx="7804440" cy="461880"/>
          </a:xfrm>
          <a:custGeom>
            <a:avLst/>
            <a:gdLst/>
            <a:ahLst/>
            <a:cxnLst/>
            <a:rect l="0" t="0" r="r" b="b"/>
            <a:pathLst>
              <a:path w="21680" h="1284">
                <a:moveTo>
                  <a:pt x="0" y="0"/>
                </a:moveTo>
                <a:lnTo>
                  <a:pt x="21679" y="0"/>
                </a:lnTo>
                <a:lnTo>
                  <a:pt x="21679" y="1283"/>
                </a:lnTo>
                <a:lnTo>
                  <a:pt x="0" y="128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98" name="TextBox 197"/>
          <p:cNvSpPr txBox="1"/>
          <p:nvPr/>
        </p:nvSpPr>
        <p:spPr>
          <a:xfrm>
            <a:off x="12464280" y="7372080"/>
            <a:ext cx="58816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privind mediul și schimbările climatice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199" name="Freeform 198"/>
          <p:cNvSpPr/>
          <p:nvPr/>
        </p:nvSpPr>
        <p:spPr>
          <a:xfrm>
            <a:off x="444960" y="4593960"/>
            <a:ext cx="6638040" cy="1200600"/>
          </a:xfrm>
          <a:custGeom>
            <a:avLst/>
            <a:gdLst/>
            <a:ahLst/>
            <a:cxnLst/>
            <a:rect l="0" t="0" r="r" b="b"/>
            <a:pathLst>
              <a:path w="18440" h="3336">
                <a:moveTo>
                  <a:pt x="0" y="0"/>
                </a:moveTo>
                <a:lnTo>
                  <a:pt x="18439" y="0"/>
                </a:lnTo>
                <a:lnTo>
                  <a:pt x="18439" y="3335"/>
                </a:lnTo>
                <a:lnTo>
                  <a:pt x="0" y="33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00" name="TextBox 199"/>
          <p:cNvSpPr txBox="1"/>
          <p:nvPr/>
        </p:nvSpPr>
        <p:spPr>
          <a:xfrm>
            <a:off x="1182600" y="2981880"/>
            <a:ext cx="73418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Formează o relație sănătoasă între noi și natură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531000" y="4641840"/>
            <a:ext cx="66880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Ne oferă cunoștințele de care avem nevoie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2" name="Freeform 201"/>
          <p:cNvSpPr/>
          <p:nvPr/>
        </p:nvSpPr>
        <p:spPr>
          <a:xfrm>
            <a:off x="10307520" y="2986560"/>
            <a:ext cx="7629120" cy="461880"/>
          </a:xfrm>
          <a:custGeom>
            <a:avLst/>
            <a:gdLst/>
            <a:ahLst/>
            <a:cxnLst/>
            <a:rect l="0" t="0" r="r" b="b"/>
            <a:pathLst>
              <a:path w="21193" h="1284">
                <a:moveTo>
                  <a:pt x="0" y="0"/>
                </a:moveTo>
                <a:lnTo>
                  <a:pt x="21192" y="0"/>
                </a:lnTo>
                <a:lnTo>
                  <a:pt x="21192" y="1283"/>
                </a:lnTo>
                <a:lnTo>
                  <a:pt x="0" y="128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03" name="TextBox 202"/>
          <p:cNvSpPr txBox="1"/>
          <p:nvPr/>
        </p:nvSpPr>
        <p:spPr>
          <a:xfrm>
            <a:off x="531000" y="5007600"/>
            <a:ext cx="59716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pentru a știi cum putem proteja natura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4" name="Freeform 203"/>
          <p:cNvSpPr/>
          <p:nvPr/>
        </p:nvSpPr>
        <p:spPr>
          <a:xfrm>
            <a:off x="11683800" y="5729400"/>
            <a:ext cx="7344000" cy="461880"/>
          </a:xfrm>
          <a:custGeom>
            <a:avLst/>
            <a:gdLst/>
            <a:ahLst/>
            <a:cxnLst/>
            <a:rect l="0" t="0" r="r" b="b"/>
            <a:pathLst>
              <a:path w="20401" h="1284">
                <a:moveTo>
                  <a:pt x="0" y="0"/>
                </a:moveTo>
                <a:lnTo>
                  <a:pt x="20400" y="0"/>
                </a:lnTo>
                <a:lnTo>
                  <a:pt x="20400" y="1283"/>
                </a:lnTo>
                <a:lnTo>
                  <a:pt x="0" y="128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05" name="TextBox 204"/>
          <p:cNvSpPr txBox="1"/>
          <p:nvPr/>
        </p:nvSpPr>
        <p:spPr>
          <a:xfrm>
            <a:off x="11047320" y="3034440"/>
            <a:ext cx="74775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Ne încurajează să conservăm resursele naturale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6" name="Freeform 205"/>
          <p:cNvSpPr/>
          <p:nvPr/>
        </p:nvSpPr>
        <p:spPr>
          <a:xfrm>
            <a:off x="861480" y="6805080"/>
            <a:ext cx="6638040" cy="1200600"/>
          </a:xfrm>
          <a:custGeom>
            <a:avLst/>
            <a:gdLst/>
            <a:ahLst/>
            <a:cxnLst/>
            <a:rect l="0" t="0" r="r" b="b"/>
            <a:pathLst>
              <a:path w="18440" h="3336">
                <a:moveTo>
                  <a:pt x="0" y="0"/>
                </a:moveTo>
                <a:lnTo>
                  <a:pt x="18439" y="0"/>
                </a:lnTo>
                <a:lnTo>
                  <a:pt x="18439" y="3335"/>
                </a:lnTo>
                <a:lnTo>
                  <a:pt x="0" y="33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07" name="TextBox 206"/>
          <p:cNvSpPr txBox="1"/>
          <p:nvPr/>
        </p:nvSpPr>
        <p:spPr>
          <a:xfrm>
            <a:off x="11769840" y="5777280"/>
            <a:ext cx="67719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Încurajează participarea activă și implicarea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947160" y="6852960"/>
            <a:ext cx="58406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Ne ajută să luăm decizii astfel ca prin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947160" y="7218720"/>
            <a:ext cx="71071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comportamentul zilnic să avem un impact cât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10" name="Freeform 209"/>
          <p:cNvSpPr/>
          <p:nvPr/>
        </p:nvSpPr>
        <p:spPr>
          <a:xfrm>
            <a:off x="11535120" y="4500360"/>
            <a:ext cx="6638040" cy="461880"/>
          </a:xfrm>
          <a:custGeom>
            <a:avLst/>
            <a:gdLst/>
            <a:ahLst/>
            <a:cxnLst/>
            <a:rect l="0" t="0" r="r" b="b"/>
            <a:pathLst>
              <a:path w="18440" h="1284">
                <a:moveTo>
                  <a:pt x="0" y="0"/>
                </a:moveTo>
                <a:lnTo>
                  <a:pt x="18439" y="0"/>
                </a:lnTo>
                <a:lnTo>
                  <a:pt x="18439" y="1283"/>
                </a:lnTo>
                <a:lnTo>
                  <a:pt x="0" y="128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11" name="TextBox 210"/>
          <p:cNvSpPr txBox="1"/>
          <p:nvPr/>
        </p:nvSpPr>
        <p:spPr>
          <a:xfrm>
            <a:off x="947160" y="7584480"/>
            <a:ext cx="37803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mai mic asupra mediului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12169800" y="4548240"/>
            <a:ext cx="64807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Promovează un mediu școlar mai sănătos </a:t>
            </a:r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Freeform 2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214" name="Freeform 213"/>
          <p:cNvSpPr/>
          <p:nvPr/>
        </p:nvSpPr>
        <p:spPr>
          <a:xfrm>
            <a:off x="-59400" y="601920"/>
            <a:ext cx="9069120" cy="7255440"/>
          </a:xfrm>
          <a:custGeom>
            <a:avLst/>
            <a:gdLst/>
            <a:ahLst/>
            <a:cxnLst/>
            <a:rect l="0" t="0" r="r" b="b"/>
            <a:pathLst>
              <a:path w="25193" h="20155">
                <a:moveTo>
                  <a:pt x="0" y="0"/>
                </a:moveTo>
                <a:lnTo>
                  <a:pt x="25192" y="0"/>
                </a:lnTo>
                <a:lnTo>
                  <a:pt x="25192" y="20154"/>
                </a:lnTo>
                <a:lnTo>
                  <a:pt x="0" y="2015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15" name="Picture 214"/>
          <p:cNvPicPr/>
          <p:nvPr/>
        </p:nvPicPr>
        <p:blipFill>
          <a:blip r:embed="rId2"/>
          <a:stretch/>
        </p:blipFill>
        <p:spPr>
          <a:xfrm>
            <a:off x="-59040" y="601920"/>
            <a:ext cx="9068400" cy="7254720"/>
          </a:xfrm>
          <a:prstGeom prst="rect">
            <a:avLst/>
          </a:prstGeom>
          <a:ln w="0">
            <a:noFill/>
          </a:ln>
        </p:spPr>
      </p:pic>
      <p:sp>
        <p:nvSpPr>
          <p:cNvPr id="216" name="Freeform 215"/>
          <p:cNvSpPr/>
          <p:nvPr/>
        </p:nvSpPr>
        <p:spPr>
          <a:xfrm>
            <a:off x="7761600" y="3279240"/>
            <a:ext cx="9541080" cy="2770200"/>
          </a:xfrm>
          <a:custGeom>
            <a:avLst/>
            <a:gdLst/>
            <a:ahLst/>
            <a:cxnLst/>
            <a:rect l="0" t="0" r="r" b="b"/>
            <a:pathLst>
              <a:path w="26504" h="7696">
                <a:moveTo>
                  <a:pt x="0" y="0"/>
                </a:moveTo>
                <a:lnTo>
                  <a:pt x="26503" y="0"/>
                </a:lnTo>
                <a:lnTo>
                  <a:pt x="26503" y="7695"/>
                </a:lnTo>
                <a:lnTo>
                  <a:pt x="0" y="76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17" name="TextBox 216"/>
          <p:cNvSpPr txBox="1"/>
          <p:nvPr/>
        </p:nvSpPr>
        <p:spPr>
          <a:xfrm>
            <a:off x="8665920" y="3303720"/>
            <a:ext cx="86050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Care sunt principalele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8514720" y="4401000"/>
            <a:ext cx="88534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probleme de mediu cu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219" name="Freeform 218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20" name="Picture 219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21" name="Freeform 220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22" name="Picture 221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23" name="Freeform 222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24" name="Picture 223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25" name="Freeform 224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26" name="Picture 225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27" name="Freeform 226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28" name="Picture 227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29" name="Freeform 228"/>
          <p:cNvSpPr/>
          <p:nvPr/>
        </p:nvSpPr>
        <p:spPr>
          <a:xfrm>
            <a:off x="11251440" y="1488240"/>
            <a:ext cx="2561400" cy="2049480"/>
          </a:xfrm>
          <a:custGeom>
            <a:avLst/>
            <a:gdLst/>
            <a:ahLst/>
            <a:cxnLst/>
            <a:rect l="0" t="0" r="r" b="b"/>
            <a:pathLst>
              <a:path w="7116" h="5694">
                <a:moveTo>
                  <a:pt x="0" y="0"/>
                </a:moveTo>
                <a:lnTo>
                  <a:pt x="7115" y="0"/>
                </a:lnTo>
                <a:lnTo>
                  <a:pt x="7115" y="5693"/>
                </a:lnTo>
                <a:lnTo>
                  <a:pt x="0" y="569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30" name="Picture 229"/>
          <p:cNvPicPr/>
          <p:nvPr/>
        </p:nvPicPr>
        <p:blipFill>
          <a:blip r:embed="rId4"/>
          <a:stretch/>
        </p:blipFill>
        <p:spPr>
          <a:xfrm>
            <a:off x="11251440" y="148860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231" name="TextBox 230"/>
          <p:cNvSpPr txBox="1"/>
          <p:nvPr/>
        </p:nvSpPr>
        <p:spPr>
          <a:xfrm>
            <a:off x="8861400" y="5498280"/>
            <a:ext cx="79347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care ne confruntăm?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Freeform 23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233" name="Freeform 232"/>
          <p:cNvSpPr/>
          <p:nvPr/>
        </p:nvSpPr>
        <p:spPr>
          <a:xfrm>
            <a:off x="0" y="3600"/>
            <a:ext cx="18756000" cy="10331640"/>
          </a:xfrm>
          <a:custGeom>
            <a:avLst/>
            <a:gdLst/>
            <a:ahLst/>
            <a:cxnLst/>
            <a:rect l="0" t="0" r="r" b="b"/>
            <a:pathLst>
              <a:path w="52101" h="28700">
                <a:moveTo>
                  <a:pt x="0" y="0"/>
                </a:moveTo>
                <a:lnTo>
                  <a:pt x="52100" y="0"/>
                </a:lnTo>
                <a:lnTo>
                  <a:pt x="52100" y="28699"/>
                </a:lnTo>
                <a:lnTo>
                  <a:pt x="0" y="28699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234" name="Freeform 233"/>
          <p:cNvSpPr/>
          <p:nvPr/>
        </p:nvSpPr>
        <p:spPr>
          <a:xfrm>
            <a:off x="650880" y="245520"/>
            <a:ext cx="17871120" cy="923760"/>
          </a:xfrm>
          <a:custGeom>
            <a:avLst/>
            <a:gdLst/>
            <a:ahLst/>
            <a:cxnLst/>
            <a:rect l="0" t="0" r="r" b="b"/>
            <a:pathLst>
              <a:path w="49643" h="2567">
                <a:moveTo>
                  <a:pt x="0" y="0"/>
                </a:moveTo>
                <a:lnTo>
                  <a:pt x="49642" y="0"/>
                </a:lnTo>
                <a:lnTo>
                  <a:pt x="49642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35" name="Freeform 234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36" name="Freeform 235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37" name="Freeform 236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38" name="Picture 237"/>
          <p:cNvPicPr/>
          <p:nvPr/>
        </p:nvPicPr>
        <p:blipFill>
          <a:blip r:embed="rId2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39" name="Freeform 238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40" name="Picture 239"/>
          <p:cNvPicPr/>
          <p:nvPr/>
        </p:nvPicPr>
        <p:blipFill>
          <a:blip r:embed="rId2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41" name="Freeform 240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42" name="Picture 241"/>
          <p:cNvPicPr/>
          <p:nvPr/>
        </p:nvPicPr>
        <p:blipFill>
          <a:blip r:embed="rId2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43" name="Freeform 242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44" name="Picture 243"/>
          <p:cNvPicPr/>
          <p:nvPr/>
        </p:nvPicPr>
        <p:blipFill>
          <a:blip r:embed="rId2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45" name="Freeform 244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46" name="Picture 245"/>
          <p:cNvPicPr/>
          <p:nvPr/>
        </p:nvPicPr>
        <p:blipFill>
          <a:blip r:embed="rId2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47" name="Freeform 246"/>
          <p:cNvSpPr/>
          <p:nvPr/>
        </p:nvSpPr>
        <p:spPr>
          <a:xfrm>
            <a:off x="488880" y="161496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48" name="Picture 247"/>
          <p:cNvPicPr/>
          <p:nvPr/>
        </p:nvPicPr>
        <p:blipFill>
          <a:blip r:embed="rId3"/>
          <a:stretch/>
        </p:blipFill>
        <p:spPr>
          <a:xfrm>
            <a:off x="489240" y="161496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249" name="Freeform 248"/>
          <p:cNvSpPr/>
          <p:nvPr/>
        </p:nvSpPr>
        <p:spPr>
          <a:xfrm>
            <a:off x="1744920" y="1595880"/>
            <a:ext cx="17046720" cy="954720"/>
          </a:xfrm>
          <a:custGeom>
            <a:avLst/>
            <a:gdLst/>
            <a:ahLst/>
            <a:cxnLst/>
            <a:rect l="0" t="0" r="r" b="b"/>
            <a:pathLst>
              <a:path w="47353" h="2653">
                <a:moveTo>
                  <a:pt x="0" y="0"/>
                </a:moveTo>
                <a:lnTo>
                  <a:pt x="47352" y="0"/>
                </a:lnTo>
                <a:lnTo>
                  <a:pt x="47352" y="2652"/>
                </a:lnTo>
                <a:lnTo>
                  <a:pt x="0" y="265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50" name="TextBox 249"/>
          <p:cNvSpPr txBox="1"/>
          <p:nvPr/>
        </p:nvSpPr>
        <p:spPr>
          <a:xfrm>
            <a:off x="7127280" y="270000"/>
            <a:ext cx="54201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ECEAEB"/>
                </a:solidFill>
                <a:latin typeface="OpenSansular"/>
              </a:rPr>
              <a:t>#EcoAlfabetul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1830600" y="1647360"/>
            <a:ext cx="43196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Amprentă de carbon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5848200" y="1741680"/>
            <a:ext cx="138722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reprezintă emisiile totale de gaze cu efect de seră pe care o organizație, un eveniment,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53" name="Freeform 252"/>
          <p:cNvSpPr/>
          <p:nvPr/>
        </p:nvSpPr>
        <p:spPr>
          <a:xfrm>
            <a:off x="1802520" y="6184800"/>
            <a:ext cx="17047080" cy="1323720"/>
          </a:xfrm>
          <a:custGeom>
            <a:avLst/>
            <a:gdLst/>
            <a:ahLst/>
            <a:cxnLst/>
            <a:rect l="0" t="0" r="r" b="b"/>
            <a:pathLst>
              <a:path w="47354" h="3678">
                <a:moveTo>
                  <a:pt x="0" y="0"/>
                </a:moveTo>
                <a:lnTo>
                  <a:pt x="47353" y="0"/>
                </a:lnTo>
                <a:lnTo>
                  <a:pt x="47353" y="3677"/>
                </a:lnTo>
                <a:lnTo>
                  <a:pt x="0" y="36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54" name="TextBox 253"/>
          <p:cNvSpPr txBox="1"/>
          <p:nvPr/>
        </p:nvSpPr>
        <p:spPr>
          <a:xfrm>
            <a:off x="1830600" y="2131560"/>
            <a:ext cx="106063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un produs sau o persoană le produce într-un anumit interval de timp.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888560" y="6235920"/>
            <a:ext cx="18417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Ecologie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3557160" y="6330240"/>
            <a:ext cx="156020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știință ce studiază interacțiunea dintre organisme, plante și mediul în care ele trăiesc, semniﬁcația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888560" y="6720480"/>
            <a:ext cx="176914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termenului ecologie s-a lărgit peste sensul restrâns din domeniul biologiei, devenind și un sinonim pentru ideea de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58" name="Freeform 257"/>
          <p:cNvSpPr/>
          <p:nvPr/>
        </p:nvSpPr>
        <p:spPr>
          <a:xfrm>
            <a:off x="502560" y="301824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59" name="Picture 258"/>
          <p:cNvPicPr/>
          <p:nvPr/>
        </p:nvPicPr>
        <p:blipFill>
          <a:blip r:embed="rId3"/>
          <a:stretch/>
        </p:blipFill>
        <p:spPr>
          <a:xfrm>
            <a:off x="502560" y="301824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260" name="Freeform 259"/>
          <p:cNvSpPr/>
          <p:nvPr/>
        </p:nvSpPr>
        <p:spPr>
          <a:xfrm>
            <a:off x="1744920" y="3231720"/>
            <a:ext cx="17249040" cy="585000"/>
          </a:xfrm>
          <a:custGeom>
            <a:avLst/>
            <a:gdLst/>
            <a:ahLst/>
            <a:cxnLst/>
            <a:rect l="0" t="0" r="r" b="b"/>
            <a:pathLst>
              <a:path w="47915" h="1626">
                <a:moveTo>
                  <a:pt x="0" y="0"/>
                </a:moveTo>
                <a:lnTo>
                  <a:pt x="47914" y="0"/>
                </a:lnTo>
                <a:lnTo>
                  <a:pt x="47914" y="1625"/>
                </a:lnTo>
                <a:lnTo>
                  <a:pt x="0" y="162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61" name="TextBox 260"/>
          <p:cNvSpPr txBox="1"/>
          <p:nvPr/>
        </p:nvSpPr>
        <p:spPr>
          <a:xfrm>
            <a:off x="1888560" y="7086240"/>
            <a:ext cx="51166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protecție a mediului înconjurător.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1830600" y="3282840"/>
            <a:ext cx="29437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Biodiversitate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63" name="Freeform 262"/>
          <p:cNvSpPr/>
          <p:nvPr/>
        </p:nvSpPr>
        <p:spPr>
          <a:xfrm>
            <a:off x="1744920" y="4434840"/>
            <a:ext cx="15514560" cy="954720"/>
          </a:xfrm>
          <a:custGeom>
            <a:avLst/>
            <a:gdLst/>
            <a:ahLst/>
            <a:cxnLst/>
            <a:rect l="0" t="0" r="r" b="b"/>
            <a:pathLst>
              <a:path w="43097" h="2653">
                <a:moveTo>
                  <a:pt x="0" y="0"/>
                </a:moveTo>
                <a:lnTo>
                  <a:pt x="43096" y="0"/>
                </a:lnTo>
                <a:lnTo>
                  <a:pt x="43096" y="2652"/>
                </a:lnTo>
                <a:lnTo>
                  <a:pt x="0" y="265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64" name="TextBox 263"/>
          <p:cNvSpPr txBox="1"/>
          <p:nvPr/>
        </p:nvSpPr>
        <p:spPr>
          <a:xfrm>
            <a:off x="4533840" y="3377160"/>
            <a:ext cx="112021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varietatea speciilor şi a ecosistemelor care constituie viaţa pe Pământ.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1830600" y="4486320"/>
            <a:ext cx="37252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Combustibili fosili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5295600" y="4580640"/>
            <a:ext cx="127353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Combustibilii fosili sunt hidrocarburi, cărbune, petrol sau gaze naturale, formate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67" name="Freeform 266"/>
          <p:cNvSpPr/>
          <p:nvPr/>
        </p:nvSpPr>
        <p:spPr>
          <a:xfrm>
            <a:off x="532800" y="442152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68" name="Picture 267"/>
          <p:cNvPicPr/>
          <p:nvPr/>
        </p:nvPicPr>
        <p:blipFill>
          <a:blip r:embed="rId3"/>
          <a:stretch/>
        </p:blipFill>
        <p:spPr>
          <a:xfrm>
            <a:off x="532800" y="442152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269" name="Freeform 268"/>
          <p:cNvSpPr/>
          <p:nvPr/>
        </p:nvSpPr>
        <p:spPr>
          <a:xfrm>
            <a:off x="488880" y="606708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70" name="Picture 269"/>
          <p:cNvPicPr/>
          <p:nvPr/>
        </p:nvPicPr>
        <p:blipFill>
          <a:blip r:embed="rId3"/>
          <a:stretch/>
        </p:blipFill>
        <p:spPr>
          <a:xfrm>
            <a:off x="489240" y="606744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271" name="TextBox 270"/>
          <p:cNvSpPr txBox="1"/>
          <p:nvPr/>
        </p:nvSpPr>
        <p:spPr>
          <a:xfrm>
            <a:off x="1830600" y="4970880"/>
            <a:ext cx="91202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din rămășițele fosilizate ale plantelor și animalelor moarte. </a:t>
            </a:r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Freeform 27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273" name="Freeform 272"/>
          <p:cNvSpPr/>
          <p:nvPr/>
        </p:nvSpPr>
        <p:spPr>
          <a:xfrm>
            <a:off x="-360" y="0"/>
            <a:ext cx="18756000" cy="10331280"/>
          </a:xfrm>
          <a:custGeom>
            <a:avLst/>
            <a:gdLst/>
            <a:ahLst/>
            <a:cxnLst/>
            <a:rect l="0" t="0" r="r" b="b"/>
            <a:pathLst>
              <a:path w="52101" h="28699">
                <a:moveTo>
                  <a:pt x="0" y="0"/>
                </a:moveTo>
                <a:lnTo>
                  <a:pt x="52100" y="0"/>
                </a:lnTo>
                <a:lnTo>
                  <a:pt x="52100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274" name="Freeform 273"/>
          <p:cNvSpPr/>
          <p:nvPr/>
        </p:nvSpPr>
        <p:spPr>
          <a:xfrm>
            <a:off x="650880" y="245520"/>
            <a:ext cx="17871120" cy="923760"/>
          </a:xfrm>
          <a:custGeom>
            <a:avLst/>
            <a:gdLst/>
            <a:ahLst/>
            <a:cxnLst/>
            <a:rect l="0" t="0" r="r" b="b"/>
            <a:pathLst>
              <a:path w="49643" h="2567">
                <a:moveTo>
                  <a:pt x="0" y="0"/>
                </a:moveTo>
                <a:lnTo>
                  <a:pt x="49642" y="0"/>
                </a:lnTo>
                <a:lnTo>
                  <a:pt x="49642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75" name="Freeform 274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76" name="Freeform 275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77" name="Freeform 276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78" name="Picture 277"/>
          <p:cNvPicPr/>
          <p:nvPr/>
        </p:nvPicPr>
        <p:blipFill>
          <a:blip r:embed="rId2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79" name="Freeform 278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80" name="Picture 279"/>
          <p:cNvPicPr/>
          <p:nvPr/>
        </p:nvPicPr>
        <p:blipFill>
          <a:blip r:embed="rId2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81" name="Freeform 280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82" name="Picture 281"/>
          <p:cNvPicPr/>
          <p:nvPr/>
        </p:nvPicPr>
        <p:blipFill>
          <a:blip r:embed="rId2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83" name="Freeform 282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84" name="Picture 283"/>
          <p:cNvPicPr/>
          <p:nvPr/>
        </p:nvPicPr>
        <p:blipFill>
          <a:blip r:embed="rId2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85" name="Freeform 284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86" name="Picture 285"/>
          <p:cNvPicPr/>
          <p:nvPr/>
        </p:nvPicPr>
        <p:blipFill>
          <a:blip r:embed="rId2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287" name="Freeform 286"/>
          <p:cNvSpPr/>
          <p:nvPr/>
        </p:nvSpPr>
        <p:spPr>
          <a:xfrm>
            <a:off x="1380240" y="1486800"/>
            <a:ext cx="17046720" cy="954720"/>
          </a:xfrm>
          <a:custGeom>
            <a:avLst/>
            <a:gdLst/>
            <a:ahLst/>
            <a:cxnLst/>
            <a:rect l="0" t="0" r="r" b="b"/>
            <a:pathLst>
              <a:path w="47353" h="2653">
                <a:moveTo>
                  <a:pt x="0" y="0"/>
                </a:moveTo>
                <a:lnTo>
                  <a:pt x="47352" y="0"/>
                </a:lnTo>
                <a:lnTo>
                  <a:pt x="47352" y="2652"/>
                </a:lnTo>
                <a:lnTo>
                  <a:pt x="0" y="265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88" name="TextBox 287"/>
          <p:cNvSpPr txBox="1"/>
          <p:nvPr/>
        </p:nvSpPr>
        <p:spPr>
          <a:xfrm>
            <a:off x="7127280" y="270000"/>
            <a:ext cx="54201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ECEAEB"/>
                </a:solidFill>
                <a:latin typeface="OpenSansular"/>
              </a:rPr>
              <a:t>#EcoAlfabetul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1465920" y="1538280"/>
            <a:ext cx="22028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Ecosistem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90" name="Freeform 289"/>
          <p:cNvSpPr/>
          <p:nvPr/>
        </p:nvSpPr>
        <p:spPr>
          <a:xfrm>
            <a:off x="429120" y="1467000"/>
            <a:ext cx="923400" cy="923400"/>
          </a:xfrm>
          <a:custGeom>
            <a:avLst/>
            <a:gdLst/>
            <a:ahLst/>
            <a:cxnLst/>
            <a:rect l="0" t="0" r="r" b="b"/>
            <a:pathLst>
              <a:path w="2566" h="2566">
                <a:moveTo>
                  <a:pt x="0" y="0"/>
                </a:moveTo>
                <a:lnTo>
                  <a:pt x="2565" y="0"/>
                </a:lnTo>
                <a:lnTo>
                  <a:pt x="2565" y="2565"/>
                </a:lnTo>
                <a:lnTo>
                  <a:pt x="0" y="25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291" name="Picture 290"/>
          <p:cNvPicPr/>
          <p:nvPr/>
        </p:nvPicPr>
        <p:blipFill>
          <a:blip r:embed="rId3"/>
          <a:stretch/>
        </p:blipFill>
        <p:spPr>
          <a:xfrm>
            <a:off x="429120" y="146700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292" name="Freeform 291"/>
          <p:cNvSpPr/>
          <p:nvPr/>
        </p:nvSpPr>
        <p:spPr>
          <a:xfrm>
            <a:off x="1370160" y="2649960"/>
            <a:ext cx="17249400" cy="1324080"/>
          </a:xfrm>
          <a:custGeom>
            <a:avLst/>
            <a:gdLst/>
            <a:ahLst/>
            <a:cxnLst/>
            <a:rect l="0" t="0" r="r" b="b"/>
            <a:pathLst>
              <a:path w="47916" h="3679">
                <a:moveTo>
                  <a:pt x="0" y="0"/>
                </a:moveTo>
                <a:lnTo>
                  <a:pt x="47915" y="0"/>
                </a:lnTo>
                <a:lnTo>
                  <a:pt x="47915" y="3678"/>
                </a:lnTo>
                <a:lnTo>
                  <a:pt x="0" y="367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93" name="TextBox 292"/>
          <p:cNvSpPr txBox="1"/>
          <p:nvPr/>
        </p:nvSpPr>
        <p:spPr>
          <a:xfrm>
            <a:off x="3475440" y="1632600"/>
            <a:ext cx="156020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unitate naturală care include toate organismele vii (biocenoză) și mediul în care trăiesc ele (biotop)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456200" y="2701440"/>
            <a:ext cx="8146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Energie regenaribilă (energie verde) = 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8744760" y="2795760"/>
            <a:ext cx="101019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energie ce provine din surse care ﬁe se regenerează de la sine în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456200" y="3185640"/>
            <a:ext cx="186177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scurt timp, ﬁe sunt surse practic inepuizabile. Sursele de energie care nu se reînoiesc includ energia nucleară, precum și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97" name="Freeform 296"/>
          <p:cNvSpPr/>
          <p:nvPr/>
        </p:nvSpPr>
        <p:spPr>
          <a:xfrm>
            <a:off x="1380240" y="6417000"/>
            <a:ext cx="17249040" cy="585000"/>
          </a:xfrm>
          <a:custGeom>
            <a:avLst/>
            <a:gdLst/>
            <a:ahLst/>
            <a:cxnLst/>
            <a:rect l="0" t="0" r="r" b="b"/>
            <a:pathLst>
              <a:path w="47915" h="1626">
                <a:moveTo>
                  <a:pt x="0" y="0"/>
                </a:moveTo>
                <a:lnTo>
                  <a:pt x="47914" y="0"/>
                </a:lnTo>
                <a:lnTo>
                  <a:pt x="47914" y="1625"/>
                </a:lnTo>
                <a:lnTo>
                  <a:pt x="0" y="162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298" name="TextBox 297"/>
          <p:cNvSpPr txBox="1"/>
          <p:nvPr/>
        </p:nvSpPr>
        <p:spPr>
          <a:xfrm>
            <a:off x="1456200" y="3551400"/>
            <a:ext cx="156567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energia generată prin arderea combustibililor fosili, așa cum ar ﬁ țițeiul, cărbunele și gazele naturale.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1465920" y="6468120"/>
            <a:ext cx="23767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Extincție =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00" name="TextBox 299"/>
          <p:cNvSpPr txBox="1"/>
          <p:nvPr/>
        </p:nvSpPr>
        <p:spPr>
          <a:xfrm>
            <a:off x="3514680" y="6562440"/>
            <a:ext cx="59914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dispariția tuturor membrilor unei specii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01" name="Freeform 300"/>
          <p:cNvSpPr/>
          <p:nvPr/>
        </p:nvSpPr>
        <p:spPr>
          <a:xfrm>
            <a:off x="1380240" y="7417800"/>
            <a:ext cx="17046720" cy="954360"/>
          </a:xfrm>
          <a:custGeom>
            <a:avLst/>
            <a:gdLst/>
            <a:ahLst/>
            <a:cxnLst/>
            <a:rect l="0" t="0" r="r" b="b"/>
            <a:pathLst>
              <a:path w="47353" h="2652">
                <a:moveTo>
                  <a:pt x="0" y="0"/>
                </a:moveTo>
                <a:lnTo>
                  <a:pt x="47352" y="0"/>
                </a:lnTo>
                <a:lnTo>
                  <a:pt x="47352" y="2651"/>
                </a:lnTo>
                <a:lnTo>
                  <a:pt x="0" y="265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02" name="TextBox 301"/>
          <p:cNvSpPr txBox="1"/>
          <p:nvPr/>
        </p:nvSpPr>
        <p:spPr>
          <a:xfrm>
            <a:off x="9109080" y="6468120"/>
            <a:ext cx="4060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.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1465920" y="7468920"/>
            <a:ext cx="31903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Sustenabilitate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4384800" y="7563240"/>
            <a:ext cx="152758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o caracteristică a activităților umane, care se desfășoară fără a epuiza resursele naturale  și fără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05" name="Freeform 304"/>
          <p:cNvSpPr/>
          <p:nvPr/>
        </p:nvSpPr>
        <p:spPr>
          <a:xfrm>
            <a:off x="1336680" y="4551840"/>
            <a:ext cx="17046720" cy="1323720"/>
          </a:xfrm>
          <a:custGeom>
            <a:avLst/>
            <a:gdLst/>
            <a:ahLst/>
            <a:cxnLst/>
            <a:rect l="0" t="0" r="r" b="b"/>
            <a:pathLst>
              <a:path w="47353" h="3678">
                <a:moveTo>
                  <a:pt x="0" y="0"/>
                </a:moveTo>
                <a:lnTo>
                  <a:pt x="47352" y="0"/>
                </a:lnTo>
                <a:lnTo>
                  <a:pt x="47352" y="3677"/>
                </a:lnTo>
                <a:lnTo>
                  <a:pt x="0" y="36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06" name="TextBox 305"/>
          <p:cNvSpPr txBox="1"/>
          <p:nvPr/>
        </p:nvSpPr>
        <p:spPr>
          <a:xfrm>
            <a:off x="1465920" y="7953480"/>
            <a:ext cx="27788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a distruge mediul.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1422360" y="4602960"/>
            <a:ext cx="28108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Efect de seră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3959640" y="4697280"/>
            <a:ext cx="152301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= un proces care apare atunci când gazele din atmosfera Pământului prind căldura Soarelui. Acest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1422360" y="5087520"/>
            <a:ext cx="181270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proces face Pământul mult mai cald decât ar ﬁ fără o atmosferă. Efectul de seră este unul dintre lucrurile care fac din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10" name="Freeform 309"/>
          <p:cNvSpPr/>
          <p:nvPr/>
        </p:nvSpPr>
        <p:spPr>
          <a:xfrm>
            <a:off x="374760" y="3034800"/>
            <a:ext cx="923400" cy="923760"/>
          </a:xfrm>
          <a:custGeom>
            <a:avLst/>
            <a:gdLst/>
            <a:ahLst/>
            <a:cxnLst/>
            <a:rect l="0" t="0" r="r" b="b"/>
            <a:pathLst>
              <a:path w="2566" h="2567">
                <a:moveTo>
                  <a:pt x="0" y="0"/>
                </a:moveTo>
                <a:lnTo>
                  <a:pt x="2565" y="0"/>
                </a:lnTo>
                <a:lnTo>
                  <a:pt x="2565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11" name="Picture 310"/>
          <p:cNvPicPr/>
          <p:nvPr/>
        </p:nvPicPr>
        <p:blipFill>
          <a:blip r:embed="rId3"/>
          <a:stretch/>
        </p:blipFill>
        <p:spPr>
          <a:xfrm>
            <a:off x="374760" y="303480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312" name="Freeform 311"/>
          <p:cNvSpPr/>
          <p:nvPr/>
        </p:nvSpPr>
        <p:spPr>
          <a:xfrm>
            <a:off x="371520" y="483372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13" name="Picture 312"/>
          <p:cNvPicPr/>
          <p:nvPr/>
        </p:nvPicPr>
        <p:blipFill>
          <a:blip r:embed="rId3"/>
          <a:stretch/>
        </p:blipFill>
        <p:spPr>
          <a:xfrm>
            <a:off x="371880" y="483372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314" name="Freeform 313"/>
          <p:cNvSpPr/>
          <p:nvPr/>
        </p:nvSpPr>
        <p:spPr>
          <a:xfrm>
            <a:off x="456840" y="621252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15" name="Picture 314"/>
          <p:cNvPicPr/>
          <p:nvPr/>
        </p:nvPicPr>
        <p:blipFill>
          <a:blip r:embed="rId3"/>
          <a:stretch/>
        </p:blipFill>
        <p:spPr>
          <a:xfrm>
            <a:off x="456840" y="621288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316" name="Freeform 315"/>
          <p:cNvSpPr/>
          <p:nvPr/>
        </p:nvSpPr>
        <p:spPr>
          <a:xfrm>
            <a:off x="460800" y="7417800"/>
            <a:ext cx="923760" cy="923760"/>
          </a:xfrm>
          <a:custGeom>
            <a:avLst/>
            <a:gdLst/>
            <a:ahLst/>
            <a:cxnLst/>
            <a:rect l="0" t="0" r="r" b="b"/>
            <a:pathLst>
              <a:path w="2567" h="2567">
                <a:moveTo>
                  <a:pt x="0" y="0"/>
                </a:moveTo>
                <a:lnTo>
                  <a:pt x="2566" y="0"/>
                </a:lnTo>
                <a:lnTo>
                  <a:pt x="2566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17" name="Picture 316"/>
          <p:cNvPicPr/>
          <p:nvPr/>
        </p:nvPicPr>
        <p:blipFill>
          <a:blip r:embed="rId3"/>
          <a:stretch/>
        </p:blipFill>
        <p:spPr>
          <a:xfrm>
            <a:off x="461160" y="7417800"/>
            <a:ext cx="923040" cy="923040"/>
          </a:xfrm>
          <a:prstGeom prst="rect">
            <a:avLst/>
          </a:prstGeom>
          <a:ln w="0">
            <a:noFill/>
          </a:ln>
        </p:spPr>
      </p:pic>
      <p:sp>
        <p:nvSpPr>
          <p:cNvPr id="318" name="TextBox 317"/>
          <p:cNvSpPr txBox="1"/>
          <p:nvPr/>
        </p:nvSpPr>
        <p:spPr>
          <a:xfrm>
            <a:off x="1422360" y="5453280"/>
            <a:ext cx="54338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ECEAEB"/>
                </a:solidFill>
                <a:latin typeface="OpenSansular"/>
              </a:rPr>
              <a:t>Pământ un loc confortabil de locuit.</a:t>
            </a:r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Freeform 3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320" name="Freeform 319"/>
          <p:cNvSpPr/>
          <p:nvPr/>
        </p:nvSpPr>
        <p:spPr>
          <a:xfrm>
            <a:off x="28080" y="-22320"/>
            <a:ext cx="18756360" cy="10331640"/>
          </a:xfrm>
          <a:custGeom>
            <a:avLst/>
            <a:gdLst/>
            <a:ahLst/>
            <a:cxnLst/>
            <a:rect l="0" t="0" r="r" b="b"/>
            <a:pathLst>
              <a:path w="52102" h="28700">
                <a:moveTo>
                  <a:pt x="0" y="0"/>
                </a:moveTo>
                <a:lnTo>
                  <a:pt x="52101" y="0"/>
                </a:lnTo>
                <a:lnTo>
                  <a:pt x="52101" y="28699"/>
                </a:lnTo>
                <a:lnTo>
                  <a:pt x="0" y="28699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321" name="Freeform 320"/>
          <p:cNvSpPr/>
          <p:nvPr/>
        </p:nvSpPr>
        <p:spPr>
          <a:xfrm>
            <a:off x="697680" y="456840"/>
            <a:ext cx="17871120" cy="1852920"/>
          </a:xfrm>
          <a:custGeom>
            <a:avLst/>
            <a:gdLst/>
            <a:ahLst/>
            <a:cxnLst/>
            <a:rect l="0" t="0" r="r" b="b"/>
            <a:pathLst>
              <a:path w="49643" h="5148">
                <a:moveTo>
                  <a:pt x="0" y="0"/>
                </a:moveTo>
                <a:lnTo>
                  <a:pt x="49642" y="0"/>
                </a:lnTo>
                <a:lnTo>
                  <a:pt x="49642" y="5147"/>
                </a:lnTo>
                <a:lnTo>
                  <a:pt x="0" y="51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22" name="Freeform 321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23" name="Freeform 322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24" name="Freeform 323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25" name="Picture 324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26" name="Freeform 325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27" name="Picture 326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28" name="Freeform 327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29" name="Picture 328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30" name="Freeform 329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31" name="Picture 330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32" name="Freeform 331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33" name="Picture 332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34" name="Freeform 333"/>
          <p:cNvSpPr/>
          <p:nvPr/>
        </p:nvSpPr>
        <p:spPr>
          <a:xfrm>
            <a:off x="3102840" y="-11052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35" name="Picture 334"/>
          <p:cNvPicPr/>
          <p:nvPr/>
        </p:nvPicPr>
        <p:blipFill>
          <a:blip r:embed="rId3"/>
          <a:stretch/>
        </p:blipFill>
        <p:spPr>
          <a:xfrm>
            <a:off x="3102840" y="-11052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336" name="Freeform 335"/>
          <p:cNvSpPr/>
          <p:nvPr/>
        </p:nvSpPr>
        <p:spPr>
          <a:xfrm>
            <a:off x="10771920" y="7187040"/>
            <a:ext cx="7950240" cy="1200600"/>
          </a:xfrm>
          <a:custGeom>
            <a:avLst/>
            <a:gdLst/>
            <a:ahLst/>
            <a:cxnLst/>
            <a:rect l="0" t="0" r="r" b="b"/>
            <a:pathLst>
              <a:path w="22085" h="3336">
                <a:moveTo>
                  <a:pt x="0" y="0"/>
                </a:moveTo>
                <a:lnTo>
                  <a:pt x="22084" y="0"/>
                </a:lnTo>
                <a:lnTo>
                  <a:pt x="22084" y="3335"/>
                </a:lnTo>
                <a:lnTo>
                  <a:pt x="0" y="33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37" name="TextBox 336"/>
          <p:cNvSpPr txBox="1"/>
          <p:nvPr/>
        </p:nvSpPr>
        <p:spPr>
          <a:xfrm>
            <a:off x="5828400" y="481680"/>
            <a:ext cx="83019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Schimbările Climatice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10857960" y="7234920"/>
            <a:ext cx="79088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Clima unei regiuni este determinată de observarea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39" name="TextBox 338"/>
          <p:cNvSpPr txBox="1"/>
          <p:nvPr/>
        </p:nvSpPr>
        <p:spPr>
          <a:xfrm>
            <a:off x="10857960" y="7600680"/>
            <a:ext cx="82256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vremii sale pe o perioadă de mulți ani - în general 30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0" name="Freeform 339"/>
          <p:cNvSpPr/>
          <p:nvPr/>
        </p:nvSpPr>
        <p:spPr>
          <a:xfrm>
            <a:off x="709920" y="4315680"/>
            <a:ext cx="7804800" cy="831240"/>
          </a:xfrm>
          <a:custGeom>
            <a:avLst/>
            <a:gdLst/>
            <a:ahLst/>
            <a:cxnLst/>
            <a:rect l="0" t="0" r="r" b="b"/>
            <a:pathLst>
              <a:path w="21681" h="2310">
                <a:moveTo>
                  <a:pt x="0" y="0"/>
                </a:moveTo>
                <a:lnTo>
                  <a:pt x="21680" y="0"/>
                </a:lnTo>
                <a:lnTo>
                  <a:pt x="21680" y="2309"/>
                </a:lnTo>
                <a:lnTo>
                  <a:pt x="0" y="23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41" name="TextBox 340"/>
          <p:cNvSpPr txBox="1"/>
          <p:nvPr/>
        </p:nvSpPr>
        <p:spPr>
          <a:xfrm>
            <a:off x="10857960" y="7966440"/>
            <a:ext cx="31402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de ani sau mai mult.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795960" y="4363560"/>
            <a:ext cx="68770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Vremea descrie condițiile de afară care sunt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3" name="Freeform 342"/>
          <p:cNvSpPr/>
          <p:nvPr/>
        </p:nvSpPr>
        <p:spPr>
          <a:xfrm>
            <a:off x="10711440" y="5618160"/>
            <a:ext cx="7520040" cy="1200600"/>
          </a:xfrm>
          <a:custGeom>
            <a:avLst/>
            <a:gdLst/>
            <a:ahLst/>
            <a:cxnLst/>
            <a:rect l="0" t="0" r="r" b="b"/>
            <a:pathLst>
              <a:path w="20890" h="3336">
                <a:moveTo>
                  <a:pt x="0" y="0"/>
                </a:moveTo>
                <a:lnTo>
                  <a:pt x="20889" y="0"/>
                </a:lnTo>
                <a:lnTo>
                  <a:pt x="20889" y="3335"/>
                </a:lnTo>
                <a:lnTo>
                  <a:pt x="0" y="33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44" name="TextBox 343"/>
          <p:cNvSpPr txBox="1"/>
          <p:nvPr/>
        </p:nvSpPr>
        <p:spPr>
          <a:xfrm>
            <a:off x="795960" y="4729320"/>
            <a:ext cx="77641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caracteristice unui anumit loc, la un moment dat. 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10797480" y="5666040"/>
            <a:ext cx="74728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Clima descrie condițiile meteorologice care sunt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6" name="TextBox 345"/>
          <p:cNvSpPr txBox="1"/>
          <p:nvPr/>
        </p:nvSpPr>
        <p:spPr>
          <a:xfrm>
            <a:off x="10797480" y="6031800"/>
            <a:ext cx="77410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așteptate într-o regiune într-o anumită perioadă a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7" name="Freeform 346"/>
          <p:cNvSpPr/>
          <p:nvPr/>
        </p:nvSpPr>
        <p:spPr>
          <a:xfrm>
            <a:off x="10771920" y="4377240"/>
            <a:ext cx="7629120" cy="831240"/>
          </a:xfrm>
          <a:custGeom>
            <a:avLst/>
            <a:gdLst/>
            <a:ahLst/>
            <a:cxnLst/>
            <a:rect l="0" t="0" r="r" b="b"/>
            <a:pathLst>
              <a:path w="21193" h="2310">
                <a:moveTo>
                  <a:pt x="0" y="0"/>
                </a:moveTo>
                <a:lnTo>
                  <a:pt x="21192" y="0"/>
                </a:lnTo>
                <a:lnTo>
                  <a:pt x="21192" y="2309"/>
                </a:lnTo>
                <a:lnTo>
                  <a:pt x="0" y="23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48" name="TextBox 347"/>
          <p:cNvSpPr txBox="1"/>
          <p:nvPr/>
        </p:nvSpPr>
        <p:spPr>
          <a:xfrm>
            <a:off x="10797480" y="6397560"/>
            <a:ext cx="103716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anului.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10857960" y="4425120"/>
            <a:ext cx="81770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Clima, pe de altă parte, este mai mult decât una sau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0" name="Freeform 349"/>
          <p:cNvSpPr/>
          <p:nvPr/>
        </p:nvSpPr>
        <p:spPr>
          <a:xfrm>
            <a:off x="709920" y="5645160"/>
            <a:ext cx="8434080" cy="831600"/>
          </a:xfrm>
          <a:custGeom>
            <a:avLst/>
            <a:gdLst/>
            <a:ahLst/>
            <a:cxnLst/>
            <a:rect l="0" t="0" r="r" b="b"/>
            <a:pathLst>
              <a:path w="23429" h="2311">
                <a:moveTo>
                  <a:pt x="0" y="0"/>
                </a:moveTo>
                <a:lnTo>
                  <a:pt x="23428" y="0"/>
                </a:lnTo>
                <a:lnTo>
                  <a:pt x="23428" y="2310"/>
                </a:lnTo>
                <a:lnTo>
                  <a:pt x="0" y="231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51" name="TextBox 350"/>
          <p:cNvSpPr txBox="1"/>
          <p:nvPr/>
        </p:nvSpPr>
        <p:spPr>
          <a:xfrm>
            <a:off x="10857960" y="4790880"/>
            <a:ext cx="29390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două zile ploioase.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2" name="TextBox 351"/>
          <p:cNvSpPr txBox="1"/>
          <p:nvPr/>
        </p:nvSpPr>
        <p:spPr>
          <a:xfrm>
            <a:off x="795960" y="5693400"/>
            <a:ext cx="810828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De exemplu, dacă vedeți că plouă afară chiar acum,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3" name="Freeform 352"/>
          <p:cNvSpPr/>
          <p:nvPr/>
        </p:nvSpPr>
        <p:spPr>
          <a:xfrm>
            <a:off x="658080" y="7273800"/>
            <a:ext cx="8287560" cy="1200600"/>
          </a:xfrm>
          <a:custGeom>
            <a:avLst/>
            <a:gdLst/>
            <a:ahLst/>
            <a:cxnLst/>
            <a:rect l="0" t="0" r="r" b="b"/>
            <a:pathLst>
              <a:path w="23022" h="3336">
                <a:moveTo>
                  <a:pt x="0" y="0"/>
                </a:moveTo>
                <a:lnTo>
                  <a:pt x="23021" y="0"/>
                </a:lnTo>
                <a:lnTo>
                  <a:pt x="23021" y="3335"/>
                </a:lnTo>
                <a:lnTo>
                  <a:pt x="0" y="33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54" name="TextBox 353"/>
          <p:cNvSpPr txBox="1"/>
          <p:nvPr/>
        </p:nvSpPr>
        <p:spPr>
          <a:xfrm>
            <a:off x="795960" y="6059160"/>
            <a:ext cx="771840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acesta este un mod de a descrie vremea de astăzi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5" name="TextBox 354"/>
          <p:cNvSpPr txBox="1"/>
          <p:nvPr/>
        </p:nvSpPr>
        <p:spPr>
          <a:xfrm>
            <a:off x="744120" y="7321680"/>
            <a:ext cx="79711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Ploaia, zăpada, vântul, uraganele, tornadele - toate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744120" y="7687440"/>
            <a:ext cx="823500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acestea sunt evenimente meteorologice care descriu 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7" name="Freeform 356"/>
          <p:cNvSpPr/>
          <p:nvPr/>
        </p:nvSpPr>
        <p:spPr>
          <a:xfrm>
            <a:off x="-4323240" y="1779480"/>
            <a:ext cx="17871120" cy="1852920"/>
          </a:xfrm>
          <a:custGeom>
            <a:avLst/>
            <a:gdLst/>
            <a:ahLst/>
            <a:cxnLst/>
            <a:rect l="0" t="0" r="r" b="b"/>
            <a:pathLst>
              <a:path w="49643" h="5148">
                <a:moveTo>
                  <a:pt x="0" y="0"/>
                </a:moveTo>
                <a:lnTo>
                  <a:pt x="49642" y="0"/>
                </a:lnTo>
                <a:lnTo>
                  <a:pt x="49642" y="5147"/>
                </a:lnTo>
                <a:lnTo>
                  <a:pt x="0" y="51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58" name="TextBox 357"/>
          <p:cNvSpPr txBox="1"/>
          <p:nvPr/>
        </p:nvSpPr>
        <p:spPr>
          <a:xfrm>
            <a:off x="744120" y="8053200"/>
            <a:ext cx="126252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vremea.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359" name="Freeform 358"/>
          <p:cNvSpPr/>
          <p:nvPr/>
        </p:nvSpPr>
        <p:spPr>
          <a:xfrm>
            <a:off x="5186520" y="1863000"/>
            <a:ext cx="17871120" cy="1852920"/>
          </a:xfrm>
          <a:custGeom>
            <a:avLst/>
            <a:gdLst/>
            <a:ahLst/>
            <a:cxnLst/>
            <a:rect l="0" t="0" r="r" b="b"/>
            <a:pathLst>
              <a:path w="49643" h="5148">
                <a:moveTo>
                  <a:pt x="0" y="0"/>
                </a:moveTo>
                <a:lnTo>
                  <a:pt x="49642" y="0"/>
                </a:lnTo>
                <a:lnTo>
                  <a:pt x="49642" y="5147"/>
                </a:lnTo>
                <a:lnTo>
                  <a:pt x="0" y="51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60" name="TextBox 359"/>
          <p:cNvSpPr txBox="1"/>
          <p:nvPr/>
        </p:nvSpPr>
        <p:spPr>
          <a:xfrm>
            <a:off x="3914280" y="1794240"/>
            <a:ext cx="150948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Vreme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361" name="Freeform 360"/>
          <p:cNvSpPr/>
          <p:nvPr/>
        </p:nvSpPr>
        <p:spPr>
          <a:xfrm>
            <a:off x="459000" y="1779480"/>
            <a:ext cx="17871120" cy="1852920"/>
          </a:xfrm>
          <a:custGeom>
            <a:avLst/>
            <a:gdLst/>
            <a:ahLst/>
            <a:cxnLst/>
            <a:rect l="0" t="0" r="r" b="b"/>
            <a:pathLst>
              <a:path w="49643" h="5148">
                <a:moveTo>
                  <a:pt x="0" y="0"/>
                </a:moveTo>
                <a:lnTo>
                  <a:pt x="49642" y="0"/>
                </a:lnTo>
                <a:lnTo>
                  <a:pt x="49642" y="5147"/>
                </a:lnTo>
                <a:lnTo>
                  <a:pt x="0" y="51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62" name="TextBox 361"/>
          <p:cNvSpPr txBox="1"/>
          <p:nvPr/>
        </p:nvSpPr>
        <p:spPr>
          <a:xfrm>
            <a:off x="13524120" y="1877760"/>
            <a:ext cx="129780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Climă</a:t>
            </a:r>
            <a:endParaRPr lang="en-US" sz="3600" b="0" strike="noStrike" spc="-1">
              <a:latin typeface="Times New Roman"/>
            </a:endParaRPr>
          </a:p>
        </p:txBody>
      </p:sp>
      <p:pic>
        <p:nvPicPr>
          <p:cNvPr id="363" name="Picture 362"/>
          <p:cNvPicPr/>
          <p:nvPr/>
        </p:nvPicPr>
        <p:blipFill>
          <a:blip r:embed="rId4"/>
          <a:stretch/>
        </p:blipFill>
        <p:spPr>
          <a:xfrm>
            <a:off x="2156760" y="2424240"/>
            <a:ext cx="5114520" cy="1896840"/>
          </a:xfrm>
          <a:prstGeom prst="rect">
            <a:avLst/>
          </a:prstGeom>
          <a:ln w="0">
            <a:noFill/>
          </a:ln>
        </p:spPr>
      </p:pic>
      <p:sp>
        <p:nvSpPr>
          <p:cNvPr id="364" name="Freeform 363"/>
          <p:cNvSpPr/>
          <p:nvPr/>
        </p:nvSpPr>
        <p:spPr>
          <a:xfrm>
            <a:off x="2347200" y="2614320"/>
            <a:ext cx="4734360" cy="1516680"/>
          </a:xfrm>
          <a:custGeom>
            <a:avLst/>
            <a:gdLst/>
            <a:ahLst/>
            <a:cxnLst/>
            <a:rect l="0" t="0" r="r" b="b"/>
            <a:pathLst>
              <a:path w="13152" h="4214">
                <a:moveTo>
                  <a:pt x="0" y="0"/>
                </a:moveTo>
                <a:lnTo>
                  <a:pt x="13151" y="0"/>
                </a:lnTo>
                <a:lnTo>
                  <a:pt x="13151" y="4213"/>
                </a:lnTo>
                <a:lnTo>
                  <a:pt x="0" y="421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65" name="Picture 364"/>
          <p:cNvPicPr/>
          <p:nvPr/>
        </p:nvPicPr>
        <p:blipFill>
          <a:blip r:embed="rId5"/>
          <a:stretch/>
        </p:blipFill>
        <p:spPr>
          <a:xfrm>
            <a:off x="2347200" y="2585160"/>
            <a:ext cx="9619920" cy="1552320"/>
          </a:xfrm>
          <a:prstGeom prst="rect">
            <a:avLst/>
          </a:prstGeom>
          <a:ln w="0">
            <a:noFill/>
          </a:ln>
        </p:spPr>
      </p:pic>
      <p:pic>
        <p:nvPicPr>
          <p:cNvPr id="366" name="Picture 365"/>
          <p:cNvPicPr/>
          <p:nvPr/>
        </p:nvPicPr>
        <p:blipFill>
          <a:blip r:embed="rId4"/>
          <a:stretch/>
        </p:blipFill>
        <p:spPr>
          <a:xfrm>
            <a:off x="11543760" y="2484720"/>
            <a:ext cx="5081760" cy="1896840"/>
          </a:xfrm>
          <a:prstGeom prst="rect">
            <a:avLst/>
          </a:prstGeom>
          <a:ln w="0">
            <a:noFill/>
          </a:ln>
        </p:spPr>
      </p:pic>
      <p:sp>
        <p:nvSpPr>
          <p:cNvPr id="367" name="Freeform 366"/>
          <p:cNvSpPr/>
          <p:nvPr/>
        </p:nvSpPr>
        <p:spPr>
          <a:xfrm>
            <a:off x="11733840" y="2674800"/>
            <a:ext cx="4701600" cy="1516680"/>
          </a:xfrm>
          <a:custGeom>
            <a:avLst/>
            <a:gdLst/>
            <a:ahLst/>
            <a:cxnLst/>
            <a:rect l="0" t="0" r="r" b="b"/>
            <a:pathLst>
              <a:path w="13061" h="4214">
                <a:moveTo>
                  <a:pt x="0" y="0"/>
                </a:moveTo>
                <a:lnTo>
                  <a:pt x="13060" y="0"/>
                </a:lnTo>
                <a:lnTo>
                  <a:pt x="13060" y="4213"/>
                </a:lnTo>
                <a:lnTo>
                  <a:pt x="0" y="421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68" name="Picture 367"/>
          <p:cNvPicPr/>
          <p:nvPr/>
        </p:nvPicPr>
        <p:blipFill>
          <a:blip r:embed="rId5"/>
          <a:stretch/>
        </p:blipFill>
        <p:spPr>
          <a:xfrm>
            <a:off x="6814800" y="2671920"/>
            <a:ext cx="9619920" cy="1552320"/>
          </a:xfrm>
          <a:prstGeom prst="rect">
            <a:avLst/>
          </a:prstGeom>
          <a:ln w="0">
            <a:noFill/>
          </a:ln>
        </p:spPr>
      </p:pic>
      <p:sp>
        <p:nvSpPr>
          <p:cNvPr id="369" name="TextBox 368"/>
          <p:cNvSpPr txBox="1"/>
          <p:nvPr/>
        </p:nvSpPr>
        <p:spPr>
          <a:xfrm>
            <a:off x="9072720" y="1794240"/>
            <a:ext cx="74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VS.</a:t>
            </a:r>
            <a:endParaRPr lang="en-US" sz="36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Freeform 36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371" name="Freeform 370"/>
          <p:cNvSpPr/>
          <p:nvPr/>
        </p:nvSpPr>
        <p:spPr>
          <a:xfrm>
            <a:off x="0" y="3600"/>
            <a:ext cx="18756000" cy="10331640"/>
          </a:xfrm>
          <a:custGeom>
            <a:avLst/>
            <a:gdLst/>
            <a:ahLst/>
            <a:cxnLst/>
            <a:rect l="0" t="0" r="r" b="b"/>
            <a:pathLst>
              <a:path w="52101" h="28700">
                <a:moveTo>
                  <a:pt x="0" y="0"/>
                </a:moveTo>
                <a:lnTo>
                  <a:pt x="52100" y="0"/>
                </a:lnTo>
                <a:lnTo>
                  <a:pt x="52100" y="28699"/>
                </a:lnTo>
                <a:lnTo>
                  <a:pt x="0" y="28699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372" name="Freeform 371"/>
          <p:cNvSpPr/>
          <p:nvPr/>
        </p:nvSpPr>
        <p:spPr>
          <a:xfrm>
            <a:off x="650880" y="245520"/>
            <a:ext cx="17871120" cy="923760"/>
          </a:xfrm>
          <a:custGeom>
            <a:avLst/>
            <a:gdLst/>
            <a:ahLst/>
            <a:cxnLst/>
            <a:rect l="0" t="0" r="r" b="b"/>
            <a:pathLst>
              <a:path w="49643" h="2567">
                <a:moveTo>
                  <a:pt x="0" y="0"/>
                </a:moveTo>
                <a:lnTo>
                  <a:pt x="49642" y="0"/>
                </a:lnTo>
                <a:lnTo>
                  <a:pt x="49642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73" name="Freeform 372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74" name="Freeform 373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75" name="Freeform 374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76" name="Picture 375"/>
          <p:cNvPicPr/>
          <p:nvPr/>
        </p:nvPicPr>
        <p:blipFill>
          <a:blip r:embed="rId2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77" name="Freeform 376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78" name="Picture 377"/>
          <p:cNvPicPr/>
          <p:nvPr/>
        </p:nvPicPr>
        <p:blipFill>
          <a:blip r:embed="rId2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79" name="Freeform 378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80" name="Picture 379"/>
          <p:cNvPicPr/>
          <p:nvPr/>
        </p:nvPicPr>
        <p:blipFill>
          <a:blip r:embed="rId2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81" name="Freeform 380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82" name="Picture 381"/>
          <p:cNvPicPr/>
          <p:nvPr/>
        </p:nvPicPr>
        <p:blipFill>
          <a:blip r:embed="rId2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83" name="Freeform 382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84" name="Picture 383"/>
          <p:cNvPicPr/>
          <p:nvPr/>
        </p:nvPicPr>
        <p:blipFill>
          <a:blip r:embed="rId2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385" name="Freeform 384"/>
          <p:cNvSpPr/>
          <p:nvPr/>
        </p:nvSpPr>
        <p:spPr>
          <a:xfrm>
            <a:off x="8736120" y="4152600"/>
            <a:ext cx="9079200" cy="1569960"/>
          </a:xfrm>
          <a:custGeom>
            <a:avLst/>
            <a:gdLst/>
            <a:ahLst/>
            <a:cxnLst/>
            <a:rect l="0" t="0" r="r" b="b"/>
            <a:pathLst>
              <a:path w="25221" h="4362">
                <a:moveTo>
                  <a:pt x="0" y="0"/>
                </a:moveTo>
                <a:lnTo>
                  <a:pt x="25220" y="0"/>
                </a:lnTo>
                <a:lnTo>
                  <a:pt x="25220" y="4361"/>
                </a:lnTo>
                <a:lnTo>
                  <a:pt x="0" y="436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86" name="TextBox 385"/>
          <p:cNvSpPr txBox="1"/>
          <p:nvPr/>
        </p:nvSpPr>
        <p:spPr>
          <a:xfrm>
            <a:off x="5781600" y="270000"/>
            <a:ext cx="83019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ECEAEB"/>
                </a:solidFill>
                <a:latin typeface="OpenSansular"/>
              </a:rPr>
              <a:t>Schimbările Climatice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387" name="TextBox 386"/>
          <p:cNvSpPr txBox="1"/>
          <p:nvPr/>
        </p:nvSpPr>
        <p:spPr>
          <a:xfrm>
            <a:off x="8822160" y="4203720"/>
            <a:ext cx="89467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Schimbările climatice reprezintă una dintre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88" name="TextBox 387"/>
          <p:cNvSpPr txBox="1"/>
          <p:nvPr/>
        </p:nvSpPr>
        <p:spPr>
          <a:xfrm>
            <a:off x="8822160" y="4691520"/>
            <a:ext cx="91202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cele mai mari ameninţări asupra mediului și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89" name="Freeform 388"/>
          <p:cNvSpPr/>
          <p:nvPr/>
        </p:nvSpPr>
        <p:spPr>
          <a:xfrm>
            <a:off x="8693640" y="5909760"/>
            <a:ext cx="9525240" cy="3047760"/>
          </a:xfrm>
          <a:custGeom>
            <a:avLst/>
            <a:gdLst/>
            <a:ahLst/>
            <a:cxnLst/>
            <a:rect l="0" t="0" r="r" b="b"/>
            <a:pathLst>
              <a:path w="26460" h="8467">
                <a:moveTo>
                  <a:pt x="0" y="0"/>
                </a:moveTo>
                <a:lnTo>
                  <a:pt x="26459" y="0"/>
                </a:lnTo>
                <a:lnTo>
                  <a:pt x="26459" y="8466"/>
                </a:lnTo>
                <a:lnTo>
                  <a:pt x="0" y="84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390" name="TextBox 389"/>
          <p:cNvSpPr txBox="1"/>
          <p:nvPr/>
        </p:nvSpPr>
        <p:spPr>
          <a:xfrm>
            <a:off x="8822160" y="5179320"/>
            <a:ext cx="19728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societății.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91" name="TextBox 390"/>
          <p:cNvSpPr txBox="1"/>
          <p:nvPr/>
        </p:nvSpPr>
        <p:spPr>
          <a:xfrm>
            <a:off x="8779320" y="5960880"/>
            <a:ext cx="90608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Constau în creşteri ale temperaturilor medii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92" name="TextBox 391"/>
          <p:cNvSpPr txBox="1"/>
          <p:nvPr/>
        </p:nvSpPr>
        <p:spPr>
          <a:xfrm>
            <a:off x="8779320" y="6448680"/>
            <a:ext cx="101034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globale ale apei şi ale oceanului, o topire extinsă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93" name="TextBox 392"/>
          <p:cNvSpPr txBox="1"/>
          <p:nvPr/>
        </p:nvSpPr>
        <p:spPr>
          <a:xfrm>
            <a:off x="8779320" y="6936120"/>
            <a:ext cx="93657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a zăpezii şi gheţii, o creștere globală medie 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94" name="TextBox 393"/>
          <p:cNvSpPr txBox="1"/>
          <p:nvPr/>
        </p:nvSpPr>
        <p:spPr>
          <a:xfrm>
            <a:off x="8779320" y="7423920"/>
            <a:ext cx="9453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nivelului mării și modiﬁcări ale perioadelor de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395" name="Freeform 394"/>
          <p:cNvSpPr/>
          <p:nvPr/>
        </p:nvSpPr>
        <p:spPr>
          <a:xfrm>
            <a:off x="-774360" y="897120"/>
            <a:ext cx="10053720" cy="8042760"/>
          </a:xfrm>
          <a:custGeom>
            <a:avLst/>
            <a:gdLst/>
            <a:ahLst/>
            <a:cxnLst/>
            <a:rect l="0" t="0" r="r" b="b"/>
            <a:pathLst>
              <a:path w="27928" h="22342">
                <a:moveTo>
                  <a:pt x="0" y="0"/>
                </a:moveTo>
                <a:lnTo>
                  <a:pt x="27927" y="0"/>
                </a:lnTo>
                <a:lnTo>
                  <a:pt x="27927" y="22341"/>
                </a:lnTo>
                <a:lnTo>
                  <a:pt x="0" y="2234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96" name="Picture 395"/>
          <p:cNvPicPr/>
          <p:nvPr/>
        </p:nvPicPr>
        <p:blipFill>
          <a:blip r:embed="rId3"/>
          <a:stretch/>
        </p:blipFill>
        <p:spPr>
          <a:xfrm>
            <a:off x="-774360" y="897120"/>
            <a:ext cx="10053000" cy="8042400"/>
          </a:xfrm>
          <a:prstGeom prst="rect">
            <a:avLst/>
          </a:prstGeom>
          <a:ln w="0">
            <a:noFill/>
          </a:ln>
        </p:spPr>
      </p:pic>
      <p:sp>
        <p:nvSpPr>
          <p:cNvPr id="397" name="Freeform 396"/>
          <p:cNvSpPr/>
          <p:nvPr/>
        </p:nvSpPr>
        <p:spPr>
          <a:xfrm>
            <a:off x="4140720" y="4595040"/>
            <a:ext cx="3702240" cy="3702240"/>
          </a:xfrm>
          <a:custGeom>
            <a:avLst/>
            <a:gdLst/>
            <a:ahLst/>
            <a:cxnLst/>
            <a:rect l="0" t="0" r="r" b="b"/>
            <a:pathLst>
              <a:path w="10285" h="10285">
                <a:moveTo>
                  <a:pt x="0" y="0"/>
                </a:moveTo>
                <a:lnTo>
                  <a:pt x="10284" y="0"/>
                </a:lnTo>
                <a:lnTo>
                  <a:pt x="10284" y="10284"/>
                </a:lnTo>
                <a:lnTo>
                  <a:pt x="0" y="1028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398" name="Picture 397"/>
          <p:cNvPicPr/>
          <p:nvPr/>
        </p:nvPicPr>
        <p:blipFill>
          <a:blip r:embed="rId4"/>
          <a:stretch/>
        </p:blipFill>
        <p:spPr>
          <a:xfrm>
            <a:off x="4140720" y="4595040"/>
            <a:ext cx="3701520" cy="3701520"/>
          </a:xfrm>
          <a:prstGeom prst="rect">
            <a:avLst/>
          </a:prstGeom>
          <a:ln w="0">
            <a:noFill/>
          </a:ln>
        </p:spPr>
      </p:pic>
      <p:sp>
        <p:nvSpPr>
          <p:cNvPr id="399" name="Freeform 398"/>
          <p:cNvSpPr/>
          <p:nvPr/>
        </p:nvSpPr>
        <p:spPr>
          <a:xfrm>
            <a:off x="8762760" y="1685520"/>
            <a:ext cx="9207000" cy="2062440"/>
          </a:xfrm>
          <a:custGeom>
            <a:avLst/>
            <a:gdLst/>
            <a:ahLst/>
            <a:cxnLst/>
            <a:rect l="0" t="0" r="r" b="b"/>
            <a:pathLst>
              <a:path w="25576" h="5730">
                <a:moveTo>
                  <a:pt x="0" y="0"/>
                </a:moveTo>
                <a:lnTo>
                  <a:pt x="25575" y="0"/>
                </a:lnTo>
                <a:lnTo>
                  <a:pt x="25575" y="5729"/>
                </a:lnTo>
                <a:lnTo>
                  <a:pt x="0" y="572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00" name="TextBox 399"/>
          <p:cNvSpPr txBox="1"/>
          <p:nvPr/>
        </p:nvSpPr>
        <p:spPr>
          <a:xfrm>
            <a:off x="8779320" y="7911720"/>
            <a:ext cx="40287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înﬂorire a plantelor.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01" name="TextBox 400"/>
          <p:cNvSpPr txBox="1"/>
          <p:nvPr/>
        </p:nvSpPr>
        <p:spPr>
          <a:xfrm>
            <a:off x="8848800" y="1736640"/>
            <a:ext cx="91263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Schimbările climatice descriu o schimbare 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02" name="TextBox 401"/>
          <p:cNvSpPr txBox="1"/>
          <p:nvPr/>
        </p:nvSpPr>
        <p:spPr>
          <a:xfrm>
            <a:off x="8848800" y="2224440"/>
            <a:ext cx="8769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condițiilor medii - cum ar ﬁ temperatura și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03" name="TextBox 402"/>
          <p:cNvSpPr txBox="1"/>
          <p:nvPr/>
        </p:nvSpPr>
        <p:spPr>
          <a:xfrm>
            <a:off x="8848800" y="2711880"/>
            <a:ext cx="87897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precipitațiile - într-o regiune pe o perioadă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04" name="Freeform 403"/>
          <p:cNvSpPr/>
          <p:nvPr/>
        </p:nvSpPr>
        <p:spPr>
          <a:xfrm>
            <a:off x="3763080" y="-1728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05" name="Picture 404"/>
          <p:cNvPicPr/>
          <p:nvPr/>
        </p:nvPicPr>
        <p:blipFill>
          <a:blip r:embed="rId5"/>
          <a:stretch/>
        </p:blipFill>
        <p:spPr>
          <a:xfrm>
            <a:off x="3763440" y="-1692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406" name="TextBox 405"/>
          <p:cNvSpPr txBox="1"/>
          <p:nvPr/>
        </p:nvSpPr>
        <p:spPr>
          <a:xfrm>
            <a:off x="8848800" y="3199680"/>
            <a:ext cx="29588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lungă de timp.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Freeform 40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408" name="Freeform 407"/>
          <p:cNvSpPr/>
          <p:nvPr/>
        </p:nvSpPr>
        <p:spPr>
          <a:xfrm>
            <a:off x="-417240" y="0"/>
            <a:ext cx="18756000" cy="10331280"/>
          </a:xfrm>
          <a:custGeom>
            <a:avLst/>
            <a:gdLst/>
            <a:ahLst/>
            <a:cxnLst/>
            <a:rect l="0" t="0" r="r" b="b"/>
            <a:pathLst>
              <a:path w="52101" h="28699">
                <a:moveTo>
                  <a:pt x="0" y="0"/>
                </a:moveTo>
                <a:lnTo>
                  <a:pt x="52100" y="0"/>
                </a:lnTo>
                <a:lnTo>
                  <a:pt x="52100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409" name="Freeform 408"/>
          <p:cNvSpPr/>
          <p:nvPr/>
        </p:nvSpPr>
        <p:spPr>
          <a:xfrm>
            <a:off x="1310400" y="495360"/>
            <a:ext cx="17871120" cy="929520"/>
          </a:xfrm>
          <a:custGeom>
            <a:avLst/>
            <a:gdLst/>
            <a:ahLst/>
            <a:cxnLst/>
            <a:rect l="0" t="0" r="r" b="b"/>
            <a:pathLst>
              <a:path w="49643" h="2583">
                <a:moveTo>
                  <a:pt x="0" y="0"/>
                </a:moveTo>
                <a:lnTo>
                  <a:pt x="49642" y="0"/>
                </a:lnTo>
                <a:lnTo>
                  <a:pt x="49642" y="2582"/>
                </a:lnTo>
                <a:lnTo>
                  <a:pt x="0" y="258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10" name="Freeform 409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11" name="Freeform 410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12" name="Freeform 411"/>
          <p:cNvSpPr/>
          <p:nvPr/>
        </p:nvSpPr>
        <p:spPr>
          <a:xfrm>
            <a:off x="17501760" y="5470200"/>
            <a:ext cx="185040" cy="308160"/>
          </a:xfrm>
          <a:custGeom>
            <a:avLst/>
            <a:gdLst/>
            <a:ahLst/>
            <a:cxnLst/>
            <a:rect l="0" t="0" r="r" b="b"/>
            <a:pathLst>
              <a:path w="515" h="857">
                <a:moveTo>
                  <a:pt x="0" y="0"/>
                </a:moveTo>
                <a:lnTo>
                  <a:pt x="514" y="0"/>
                </a:lnTo>
                <a:lnTo>
                  <a:pt x="514" y="856"/>
                </a:lnTo>
                <a:lnTo>
                  <a:pt x="0" y="856"/>
                </a:lnTo>
                <a:lnTo>
                  <a:pt x="0" y="0"/>
                </a:lnTo>
                <a:close/>
              </a:path>
            </a:pathLst>
          </a:custGeom>
          <a:solidFill>
            <a:srgbClr val="4E7B79"/>
          </a:solidFill>
          <a:ln w="0">
            <a:noFill/>
          </a:ln>
        </p:spPr>
      </p:sp>
      <p:sp>
        <p:nvSpPr>
          <p:cNvPr id="413" name="Freeform 412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14" name="Picture 413"/>
          <p:cNvPicPr/>
          <p:nvPr/>
        </p:nvPicPr>
        <p:blipFill>
          <a:blip r:embed="rId2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15" name="Freeform 414"/>
          <p:cNvSpPr/>
          <p:nvPr/>
        </p:nvSpPr>
        <p:spPr>
          <a:xfrm>
            <a:off x="1949400" y="1910880"/>
            <a:ext cx="14040720" cy="6951240"/>
          </a:xfrm>
          <a:custGeom>
            <a:avLst/>
            <a:gdLst/>
            <a:ahLst/>
            <a:cxnLst/>
            <a:rect l="0" t="0" r="r" b="b"/>
            <a:pathLst>
              <a:path w="39003" h="19310">
                <a:moveTo>
                  <a:pt x="0" y="0"/>
                </a:moveTo>
                <a:lnTo>
                  <a:pt x="39002" y="0"/>
                </a:lnTo>
                <a:lnTo>
                  <a:pt x="39002" y="19309"/>
                </a:lnTo>
                <a:lnTo>
                  <a:pt x="0" y="193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16" name="Picture 415"/>
          <p:cNvPicPr/>
          <p:nvPr/>
        </p:nvPicPr>
        <p:blipFill>
          <a:blip r:embed="rId3"/>
          <a:stretch/>
        </p:blipFill>
        <p:spPr>
          <a:xfrm>
            <a:off x="1949760" y="1907640"/>
            <a:ext cx="14040000" cy="6954120"/>
          </a:xfrm>
          <a:prstGeom prst="rect">
            <a:avLst/>
          </a:prstGeom>
          <a:ln w="0">
            <a:noFill/>
          </a:ln>
        </p:spPr>
      </p:pic>
      <p:sp>
        <p:nvSpPr>
          <p:cNvPr id="417" name="Freeform 416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18" name="Picture 417"/>
          <p:cNvPicPr/>
          <p:nvPr/>
        </p:nvPicPr>
        <p:blipFill>
          <a:blip r:embed="rId2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19" name="Freeform 418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20" name="Picture 419"/>
          <p:cNvPicPr/>
          <p:nvPr/>
        </p:nvPicPr>
        <p:blipFill>
          <a:blip r:embed="rId2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21" name="Freeform 420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22" name="Picture 421"/>
          <p:cNvPicPr/>
          <p:nvPr/>
        </p:nvPicPr>
        <p:blipFill>
          <a:blip r:embed="rId2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23" name="Freeform 422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24" name="Picture 423"/>
          <p:cNvPicPr/>
          <p:nvPr/>
        </p:nvPicPr>
        <p:blipFill>
          <a:blip r:embed="rId2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25" name="Freeform 424"/>
          <p:cNvSpPr/>
          <p:nvPr/>
        </p:nvSpPr>
        <p:spPr>
          <a:xfrm>
            <a:off x="-222120" y="17064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26" name="Picture 425"/>
          <p:cNvPicPr/>
          <p:nvPr/>
        </p:nvPicPr>
        <p:blipFill>
          <a:blip r:embed="rId4"/>
          <a:stretch/>
        </p:blipFill>
        <p:spPr>
          <a:xfrm>
            <a:off x="-222120" y="17100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427" name="Freeform 426"/>
          <p:cNvSpPr/>
          <p:nvPr/>
        </p:nvSpPr>
        <p:spPr>
          <a:xfrm>
            <a:off x="0" y="109080"/>
            <a:ext cx="0" cy="238680"/>
          </a:xfrm>
          <a:custGeom>
            <a:avLst/>
            <a:gdLst/>
            <a:ahLst/>
            <a:cxnLst/>
            <a:rect l="0" t="0" r="r" b="b"/>
            <a:pathLst>
              <a:path w="1" h="664">
                <a:moveTo>
                  <a:pt x="0" y="0"/>
                </a:moveTo>
                <a:lnTo>
                  <a:pt x="0" y="66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</p:sp>
      <p:sp>
        <p:nvSpPr>
          <p:cNvPr id="428" name="TextBox 427"/>
          <p:cNvSpPr txBox="1"/>
          <p:nvPr/>
        </p:nvSpPr>
        <p:spPr>
          <a:xfrm>
            <a:off x="1310400" y="519840"/>
            <a:ext cx="163486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Schimbarea anuală a temperaturii globale 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Freeform 42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430" name="Freeform 429"/>
          <p:cNvSpPr/>
          <p:nvPr/>
        </p:nvSpPr>
        <p:spPr>
          <a:xfrm>
            <a:off x="-468000" y="0"/>
            <a:ext cx="18756000" cy="10331280"/>
          </a:xfrm>
          <a:custGeom>
            <a:avLst/>
            <a:gdLst/>
            <a:ahLst/>
            <a:cxnLst/>
            <a:rect l="0" t="0" r="r" b="b"/>
            <a:pathLst>
              <a:path w="52101" h="28699">
                <a:moveTo>
                  <a:pt x="0" y="0"/>
                </a:moveTo>
                <a:lnTo>
                  <a:pt x="52100" y="0"/>
                </a:lnTo>
                <a:lnTo>
                  <a:pt x="52100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431" name="Freeform 430"/>
          <p:cNvSpPr/>
          <p:nvPr/>
        </p:nvSpPr>
        <p:spPr>
          <a:xfrm>
            <a:off x="5598360" y="472680"/>
            <a:ext cx="17871120" cy="924120"/>
          </a:xfrm>
          <a:custGeom>
            <a:avLst/>
            <a:gdLst/>
            <a:ahLst/>
            <a:cxnLst/>
            <a:rect l="0" t="0" r="r" b="b"/>
            <a:pathLst>
              <a:path w="49643" h="2568">
                <a:moveTo>
                  <a:pt x="0" y="0"/>
                </a:moveTo>
                <a:lnTo>
                  <a:pt x="49642" y="0"/>
                </a:lnTo>
                <a:lnTo>
                  <a:pt x="49642" y="2567"/>
                </a:lnTo>
                <a:lnTo>
                  <a:pt x="0" y="256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32" name="Freeform 431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33" name="Freeform 432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34" name="Freeform 433"/>
          <p:cNvSpPr/>
          <p:nvPr/>
        </p:nvSpPr>
        <p:spPr>
          <a:xfrm>
            <a:off x="17501760" y="5470200"/>
            <a:ext cx="185040" cy="308160"/>
          </a:xfrm>
          <a:custGeom>
            <a:avLst/>
            <a:gdLst/>
            <a:ahLst/>
            <a:cxnLst/>
            <a:rect l="0" t="0" r="r" b="b"/>
            <a:pathLst>
              <a:path w="515" h="857">
                <a:moveTo>
                  <a:pt x="0" y="0"/>
                </a:moveTo>
                <a:lnTo>
                  <a:pt x="514" y="0"/>
                </a:lnTo>
                <a:lnTo>
                  <a:pt x="514" y="856"/>
                </a:lnTo>
                <a:lnTo>
                  <a:pt x="0" y="856"/>
                </a:lnTo>
                <a:lnTo>
                  <a:pt x="0" y="0"/>
                </a:lnTo>
                <a:close/>
              </a:path>
            </a:pathLst>
          </a:custGeom>
          <a:solidFill>
            <a:srgbClr val="4E7B79"/>
          </a:solidFill>
          <a:ln w="0">
            <a:noFill/>
          </a:ln>
        </p:spPr>
      </p:sp>
      <p:sp>
        <p:nvSpPr>
          <p:cNvPr id="435" name="Freeform 434"/>
          <p:cNvSpPr/>
          <p:nvPr/>
        </p:nvSpPr>
        <p:spPr>
          <a:xfrm>
            <a:off x="1236600" y="2074680"/>
            <a:ext cx="16309080" cy="2062440"/>
          </a:xfrm>
          <a:custGeom>
            <a:avLst/>
            <a:gdLst/>
            <a:ahLst/>
            <a:cxnLst/>
            <a:rect l="0" t="0" r="r" b="b"/>
            <a:pathLst>
              <a:path w="45304" h="5730">
                <a:moveTo>
                  <a:pt x="0" y="0"/>
                </a:moveTo>
                <a:lnTo>
                  <a:pt x="45303" y="0"/>
                </a:lnTo>
                <a:lnTo>
                  <a:pt x="45303" y="5729"/>
                </a:lnTo>
                <a:lnTo>
                  <a:pt x="0" y="572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36" name="TextBox 435"/>
          <p:cNvSpPr txBox="1"/>
          <p:nvPr/>
        </p:nvSpPr>
        <p:spPr>
          <a:xfrm>
            <a:off x="5598720" y="497520"/>
            <a:ext cx="66970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Încălzirea globală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437" name="TextBox 436"/>
          <p:cNvSpPr txBox="1"/>
          <p:nvPr/>
        </p:nvSpPr>
        <p:spPr>
          <a:xfrm>
            <a:off x="1322640" y="2613600"/>
            <a:ext cx="16081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Încălzirea globală este fenomenul de creștere continuă a temperaturilor medii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38" name="TextBox 437"/>
          <p:cNvSpPr txBox="1"/>
          <p:nvPr/>
        </p:nvSpPr>
        <p:spPr>
          <a:xfrm>
            <a:off x="1322640" y="3101400"/>
            <a:ext cx="155271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înregistrate ale atmosferei în imediata apropiere a solului, precum și a apei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39" name="Freeform 438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0" name="Picture 439"/>
          <p:cNvPicPr/>
          <p:nvPr/>
        </p:nvPicPr>
        <p:blipFill>
          <a:blip r:embed="rId2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41" name="Freeform 440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2" name="Picture 441"/>
          <p:cNvPicPr/>
          <p:nvPr/>
        </p:nvPicPr>
        <p:blipFill>
          <a:blip r:embed="rId2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43" name="Freeform 442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4" name="Picture 443"/>
          <p:cNvPicPr/>
          <p:nvPr/>
        </p:nvPicPr>
        <p:blipFill>
          <a:blip r:embed="rId2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45" name="Freeform 444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6" name="Picture 445"/>
          <p:cNvPicPr/>
          <p:nvPr/>
        </p:nvPicPr>
        <p:blipFill>
          <a:blip r:embed="rId2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47" name="Freeform 446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48" name="Picture 447"/>
          <p:cNvPicPr/>
          <p:nvPr/>
        </p:nvPicPr>
        <p:blipFill>
          <a:blip r:embed="rId2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49" name="Freeform 448"/>
          <p:cNvSpPr/>
          <p:nvPr/>
        </p:nvSpPr>
        <p:spPr>
          <a:xfrm>
            <a:off x="3805200" y="16956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50" name="Picture 449"/>
          <p:cNvPicPr/>
          <p:nvPr/>
        </p:nvPicPr>
        <p:blipFill>
          <a:blip r:embed="rId3"/>
          <a:stretch/>
        </p:blipFill>
        <p:spPr>
          <a:xfrm>
            <a:off x="3805560" y="16992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451" name="Freeform 450"/>
          <p:cNvSpPr/>
          <p:nvPr/>
        </p:nvSpPr>
        <p:spPr>
          <a:xfrm>
            <a:off x="1193040" y="4071600"/>
            <a:ext cx="16309080" cy="4033080"/>
          </a:xfrm>
          <a:custGeom>
            <a:avLst/>
            <a:gdLst/>
            <a:ahLst/>
            <a:cxnLst/>
            <a:rect l="0" t="0" r="r" b="b"/>
            <a:pathLst>
              <a:path w="45304" h="11204">
                <a:moveTo>
                  <a:pt x="0" y="0"/>
                </a:moveTo>
                <a:lnTo>
                  <a:pt x="45303" y="0"/>
                </a:lnTo>
                <a:lnTo>
                  <a:pt x="45303" y="11203"/>
                </a:lnTo>
                <a:lnTo>
                  <a:pt x="0" y="1120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52" name="TextBox 451"/>
          <p:cNvSpPr txBox="1"/>
          <p:nvPr/>
        </p:nvSpPr>
        <p:spPr>
          <a:xfrm>
            <a:off x="1322640" y="3589200"/>
            <a:ext cx="16072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oceanelor, constatată în ultimele două secole, dar mai ales în ultimele decenii.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3" name="TextBox 452"/>
          <p:cNvSpPr txBox="1"/>
          <p:nvPr/>
        </p:nvSpPr>
        <p:spPr>
          <a:xfrm>
            <a:off x="1279080" y="4610520"/>
            <a:ext cx="164156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Mulți oameni, inclusiv oameni de știință, sunt îngrijorați de această încălzire. Pe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4" name="TextBox 453"/>
          <p:cNvSpPr txBox="1"/>
          <p:nvPr/>
        </p:nvSpPr>
        <p:spPr>
          <a:xfrm>
            <a:off x="1279080" y="5098320"/>
            <a:ext cx="177462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măsură ce clima Pământului continuă să se încălzească, se așteaptă ca intensitatea și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5" name="TextBox 454"/>
          <p:cNvSpPr txBox="1"/>
          <p:nvPr/>
        </p:nvSpPr>
        <p:spPr>
          <a:xfrm>
            <a:off x="1279080" y="5585760"/>
            <a:ext cx="10621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cantitatea fenomenelor meteo extreme să crească.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6" name="TextBox 455"/>
          <p:cNvSpPr txBox="1"/>
          <p:nvPr/>
        </p:nvSpPr>
        <p:spPr>
          <a:xfrm>
            <a:off x="1279080" y="6561360"/>
            <a:ext cx="173696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Atunci când întreaga temperatură a Pământului se schimbă cu unul sau două grade,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7" name="TextBox 456"/>
          <p:cNvSpPr txBox="1"/>
          <p:nvPr/>
        </p:nvSpPr>
        <p:spPr>
          <a:xfrm>
            <a:off x="1279080" y="7048800"/>
            <a:ext cx="16039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această schimbare poate avea un impact mare și asupra sănătății plantelor și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58" name="TextBox 457"/>
          <p:cNvSpPr txBox="1"/>
          <p:nvPr/>
        </p:nvSpPr>
        <p:spPr>
          <a:xfrm>
            <a:off x="1279080" y="7536600"/>
            <a:ext cx="4717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ECEAEB"/>
                </a:solidFill>
                <a:latin typeface="OpenSansular"/>
              </a:rPr>
              <a:t>animalelor Pământului.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Freeform 45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460" name="Freeform 459"/>
          <p:cNvSpPr/>
          <p:nvPr/>
        </p:nvSpPr>
        <p:spPr>
          <a:xfrm>
            <a:off x="-549000" y="-81720"/>
            <a:ext cx="18756360" cy="10331280"/>
          </a:xfrm>
          <a:custGeom>
            <a:avLst/>
            <a:gdLst/>
            <a:ahLst/>
            <a:cxnLst/>
            <a:rect l="0" t="0" r="r" b="b"/>
            <a:pathLst>
              <a:path w="52102" h="28699">
                <a:moveTo>
                  <a:pt x="0" y="0"/>
                </a:moveTo>
                <a:lnTo>
                  <a:pt x="52101" y="0"/>
                </a:lnTo>
                <a:lnTo>
                  <a:pt x="52101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461" name="Freeform 460"/>
          <p:cNvSpPr/>
          <p:nvPr/>
        </p:nvSpPr>
        <p:spPr>
          <a:xfrm>
            <a:off x="5065920" y="2352960"/>
            <a:ext cx="17871480" cy="871560"/>
          </a:xfrm>
          <a:custGeom>
            <a:avLst/>
            <a:gdLst/>
            <a:ahLst/>
            <a:cxnLst/>
            <a:rect l="0" t="0" r="r" b="b"/>
            <a:pathLst>
              <a:path w="49644" h="2422">
                <a:moveTo>
                  <a:pt x="0" y="0"/>
                </a:moveTo>
                <a:lnTo>
                  <a:pt x="49643" y="0"/>
                </a:lnTo>
                <a:lnTo>
                  <a:pt x="49643" y="2421"/>
                </a:lnTo>
                <a:lnTo>
                  <a:pt x="0" y="242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62" name="Freeform 461"/>
          <p:cNvSpPr/>
          <p:nvPr/>
        </p:nvSpPr>
        <p:spPr>
          <a:xfrm>
            <a:off x="13217400" y="2278080"/>
            <a:ext cx="1568520" cy="934200"/>
          </a:xfrm>
          <a:custGeom>
            <a:avLst/>
            <a:gdLst/>
            <a:ahLst/>
            <a:cxnLst/>
            <a:rect l="0" t="0" r="r" b="b"/>
            <a:pathLst>
              <a:path w="4358" h="2596">
                <a:moveTo>
                  <a:pt x="0" y="0"/>
                </a:moveTo>
                <a:lnTo>
                  <a:pt x="4357" y="0"/>
                </a:lnTo>
                <a:lnTo>
                  <a:pt x="4357" y="2595"/>
                </a:lnTo>
                <a:lnTo>
                  <a:pt x="0" y="25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63" name="Freeform 462"/>
          <p:cNvSpPr/>
          <p:nvPr/>
        </p:nvSpPr>
        <p:spPr>
          <a:xfrm>
            <a:off x="14785560" y="2278080"/>
            <a:ext cx="0" cy="933840"/>
          </a:xfrm>
          <a:custGeom>
            <a:avLst/>
            <a:gdLst/>
            <a:ahLst/>
            <a:cxnLst/>
            <a:rect l="0" t="0" r="r" b="b"/>
            <a:pathLst>
              <a:path w="1" h="2595">
                <a:moveTo>
                  <a:pt x="0" y="0"/>
                </a:moveTo>
                <a:lnTo>
                  <a:pt x="0" y="259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64" name="Freeform 463"/>
          <p:cNvSpPr/>
          <p:nvPr/>
        </p:nvSpPr>
        <p:spPr>
          <a:xfrm>
            <a:off x="13217400" y="3055680"/>
            <a:ext cx="1568520" cy="62280"/>
          </a:xfrm>
          <a:custGeom>
            <a:avLst/>
            <a:gdLst/>
            <a:ahLst/>
            <a:cxnLst/>
            <a:rect l="0" t="0" r="r" b="b"/>
            <a:pathLst>
              <a:path w="4358" h="174">
                <a:moveTo>
                  <a:pt x="0" y="0"/>
                </a:moveTo>
                <a:lnTo>
                  <a:pt x="4357" y="0"/>
                </a:lnTo>
                <a:lnTo>
                  <a:pt x="4357" y="173"/>
                </a:lnTo>
                <a:lnTo>
                  <a:pt x="0" y="173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465" name="Freeform 464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66" name="Freeform 465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67" name="Freeform 466"/>
          <p:cNvSpPr/>
          <p:nvPr/>
        </p:nvSpPr>
        <p:spPr>
          <a:xfrm>
            <a:off x="1635480" y="141840"/>
            <a:ext cx="2561760" cy="2049480"/>
          </a:xfrm>
          <a:custGeom>
            <a:avLst/>
            <a:gdLst/>
            <a:ahLst/>
            <a:cxnLst/>
            <a:rect l="0" t="0" r="r" b="b"/>
            <a:pathLst>
              <a:path w="7117" h="5694">
                <a:moveTo>
                  <a:pt x="0" y="0"/>
                </a:moveTo>
                <a:lnTo>
                  <a:pt x="7116" y="0"/>
                </a:lnTo>
                <a:lnTo>
                  <a:pt x="7116" y="5693"/>
                </a:lnTo>
                <a:lnTo>
                  <a:pt x="0" y="569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68" name="Picture 467"/>
          <p:cNvPicPr/>
          <p:nvPr/>
        </p:nvPicPr>
        <p:blipFill>
          <a:blip r:embed="rId2"/>
          <a:stretch/>
        </p:blipFill>
        <p:spPr>
          <a:xfrm>
            <a:off x="1635840" y="14220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469" name="Freeform 468"/>
          <p:cNvSpPr/>
          <p:nvPr/>
        </p:nvSpPr>
        <p:spPr>
          <a:xfrm>
            <a:off x="750348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70" name="Picture 469"/>
          <p:cNvPicPr/>
          <p:nvPr/>
        </p:nvPicPr>
        <p:blipFill>
          <a:blip r:embed="rId3"/>
          <a:stretch/>
        </p:blipFill>
        <p:spPr>
          <a:xfrm>
            <a:off x="750348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71" name="Freeform 470"/>
          <p:cNvSpPr/>
          <p:nvPr/>
        </p:nvSpPr>
        <p:spPr>
          <a:xfrm>
            <a:off x="3508200" y="78184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72" name="Picture 471"/>
          <p:cNvPicPr/>
          <p:nvPr/>
        </p:nvPicPr>
        <p:blipFill>
          <a:blip r:embed="rId3"/>
          <a:stretch/>
        </p:blipFill>
        <p:spPr>
          <a:xfrm>
            <a:off x="350820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73" name="Freeform 472"/>
          <p:cNvSpPr/>
          <p:nvPr/>
        </p:nvSpPr>
        <p:spPr>
          <a:xfrm>
            <a:off x="15493680" y="781848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74" name="Picture 473"/>
          <p:cNvPicPr/>
          <p:nvPr/>
        </p:nvPicPr>
        <p:blipFill>
          <a:blip r:embed="rId3"/>
          <a:stretch/>
        </p:blipFill>
        <p:spPr>
          <a:xfrm>
            <a:off x="15494040" y="78184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75" name="Freeform 474"/>
          <p:cNvSpPr/>
          <p:nvPr/>
        </p:nvSpPr>
        <p:spPr>
          <a:xfrm>
            <a:off x="-417240" y="7835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76" name="Picture 475"/>
          <p:cNvPicPr/>
          <p:nvPr/>
        </p:nvPicPr>
        <p:blipFill>
          <a:blip r:embed="rId3"/>
          <a:stretch/>
        </p:blipFill>
        <p:spPr>
          <a:xfrm>
            <a:off x="-41724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77" name="Freeform 476"/>
          <p:cNvSpPr/>
          <p:nvPr/>
        </p:nvSpPr>
        <p:spPr>
          <a:xfrm>
            <a:off x="11498400" y="783540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78" name="Picture 477"/>
          <p:cNvPicPr/>
          <p:nvPr/>
        </p:nvPicPr>
        <p:blipFill>
          <a:blip r:embed="rId3"/>
          <a:stretch/>
        </p:blipFill>
        <p:spPr>
          <a:xfrm>
            <a:off x="11498760" y="78354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479" name="Freeform 478"/>
          <p:cNvSpPr/>
          <p:nvPr/>
        </p:nvSpPr>
        <p:spPr>
          <a:xfrm>
            <a:off x="1110240" y="627840"/>
            <a:ext cx="17871120" cy="929520"/>
          </a:xfrm>
          <a:custGeom>
            <a:avLst/>
            <a:gdLst/>
            <a:ahLst/>
            <a:cxnLst/>
            <a:rect l="0" t="0" r="r" b="b"/>
            <a:pathLst>
              <a:path w="49643" h="2583">
                <a:moveTo>
                  <a:pt x="0" y="0"/>
                </a:moveTo>
                <a:lnTo>
                  <a:pt x="49642" y="0"/>
                </a:lnTo>
                <a:lnTo>
                  <a:pt x="49642" y="2582"/>
                </a:lnTo>
                <a:lnTo>
                  <a:pt x="0" y="258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0" name="TextBox 479"/>
          <p:cNvSpPr txBox="1"/>
          <p:nvPr/>
        </p:nvSpPr>
        <p:spPr>
          <a:xfrm>
            <a:off x="13217400" y="2374920"/>
            <a:ext cx="1744200" cy="79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5400" b="0" strike="noStrike" spc="-1">
                <a:solidFill>
                  <a:srgbClr val="3C8740"/>
                </a:solidFill>
                <a:latin typeface="OpenSansular"/>
              </a:rPr>
              <a:t>2020</a:t>
            </a:r>
            <a:endParaRPr lang="en-US" sz="5400" b="0" strike="noStrike" spc="-1">
              <a:latin typeface="Times New Roman"/>
            </a:endParaRPr>
          </a:p>
        </p:txBody>
      </p:sp>
      <p:sp>
        <p:nvSpPr>
          <p:cNvPr id="481" name="Freeform 480"/>
          <p:cNvSpPr/>
          <p:nvPr/>
        </p:nvSpPr>
        <p:spPr>
          <a:xfrm>
            <a:off x="-5279040" y="2351160"/>
            <a:ext cx="17871480" cy="871560"/>
          </a:xfrm>
          <a:custGeom>
            <a:avLst/>
            <a:gdLst/>
            <a:ahLst/>
            <a:cxnLst/>
            <a:rect l="0" t="0" r="r" b="b"/>
            <a:pathLst>
              <a:path w="49644" h="2422">
                <a:moveTo>
                  <a:pt x="0" y="0"/>
                </a:moveTo>
                <a:lnTo>
                  <a:pt x="49643" y="0"/>
                </a:lnTo>
                <a:lnTo>
                  <a:pt x="49643" y="2421"/>
                </a:lnTo>
                <a:lnTo>
                  <a:pt x="0" y="242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2" name="Freeform 481"/>
          <p:cNvSpPr/>
          <p:nvPr/>
        </p:nvSpPr>
        <p:spPr>
          <a:xfrm>
            <a:off x="2872080" y="2276280"/>
            <a:ext cx="1568880" cy="934200"/>
          </a:xfrm>
          <a:custGeom>
            <a:avLst/>
            <a:gdLst/>
            <a:ahLst/>
            <a:cxnLst/>
            <a:rect l="0" t="0" r="r" b="b"/>
            <a:pathLst>
              <a:path w="4359" h="2596">
                <a:moveTo>
                  <a:pt x="0" y="0"/>
                </a:moveTo>
                <a:lnTo>
                  <a:pt x="4358" y="0"/>
                </a:lnTo>
                <a:lnTo>
                  <a:pt x="4358" y="2595"/>
                </a:lnTo>
                <a:lnTo>
                  <a:pt x="0" y="25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3" name="TextBox 482"/>
          <p:cNvSpPr txBox="1"/>
          <p:nvPr/>
        </p:nvSpPr>
        <p:spPr>
          <a:xfrm>
            <a:off x="4418640" y="652320"/>
            <a:ext cx="121834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Impactul Schimbărilor Climatice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484" name="Freeform 483"/>
          <p:cNvSpPr/>
          <p:nvPr/>
        </p:nvSpPr>
        <p:spPr>
          <a:xfrm>
            <a:off x="4440600" y="2276280"/>
            <a:ext cx="0" cy="933840"/>
          </a:xfrm>
          <a:custGeom>
            <a:avLst/>
            <a:gdLst/>
            <a:ahLst/>
            <a:cxnLst/>
            <a:rect l="0" t="0" r="r" b="b"/>
            <a:pathLst>
              <a:path w="1" h="2595">
                <a:moveTo>
                  <a:pt x="0" y="0"/>
                </a:moveTo>
                <a:lnTo>
                  <a:pt x="0" y="259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5" name="Freeform 484"/>
          <p:cNvSpPr/>
          <p:nvPr/>
        </p:nvSpPr>
        <p:spPr>
          <a:xfrm>
            <a:off x="2872080" y="3053880"/>
            <a:ext cx="1568880" cy="62280"/>
          </a:xfrm>
          <a:custGeom>
            <a:avLst/>
            <a:gdLst/>
            <a:ahLst/>
            <a:cxnLst/>
            <a:rect l="0" t="0" r="r" b="b"/>
            <a:pathLst>
              <a:path w="4359" h="174">
                <a:moveTo>
                  <a:pt x="0" y="0"/>
                </a:moveTo>
                <a:lnTo>
                  <a:pt x="4358" y="0"/>
                </a:lnTo>
                <a:lnTo>
                  <a:pt x="4358" y="173"/>
                </a:lnTo>
                <a:lnTo>
                  <a:pt x="0" y="173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486" name="Freeform 485"/>
          <p:cNvSpPr/>
          <p:nvPr/>
        </p:nvSpPr>
        <p:spPr>
          <a:xfrm>
            <a:off x="-5922360" y="3623400"/>
            <a:ext cx="17871480" cy="798840"/>
          </a:xfrm>
          <a:custGeom>
            <a:avLst/>
            <a:gdLst/>
            <a:ahLst/>
            <a:cxnLst/>
            <a:rect l="0" t="0" r="r" b="b"/>
            <a:pathLst>
              <a:path w="49644" h="2220">
                <a:moveTo>
                  <a:pt x="0" y="0"/>
                </a:moveTo>
                <a:lnTo>
                  <a:pt x="49643" y="0"/>
                </a:lnTo>
                <a:lnTo>
                  <a:pt x="49643" y="2219"/>
                </a:lnTo>
                <a:lnTo>
                  <a:pt x="0" y="221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7" name="TextBox 486"/>
          <p:cNvSpPr txBox="1"/>
          <p:nvPr/>
        </p:nvSpPr>
        <p:spPr>
          <a:xfrm>
            <a:off x="2872440" y="2373120"/>
            <a:ext cx="1744200" cy="79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5400" b="0" strike="noStrike" spc="-1">
                <a:solidFill>
                  <a:srgbClr val="3C8740"/>
                </a:solidFill>
                <a:latin typeface="OpenSansular"/>
              </a:rPr>
              <a:t>1978</a:t>
            </a:r>
            <a:endParaRPr lang="en-US" sz="5400" b="0" strike="noStrike" spc="-1">
              <a:latin typeface="Times New Roman"/>
            </a:endParaRPr>
          </a:p>
        </p:txBody>
      </p:sp>
      <p:sp>
        <p:nvSpPr>
          <p:cNvPr id="488" name="Freeform 487"/>
          <p:cNvSpPr/>
          <p:nvPr/>
        </p:nvSpPr>
        <p:spPr>
          <a:xfrm>
            <a:off x="3686400" y="3592080"/>
            <a:ext cx="17871480" cy="798480"/>
          </a:xfrm>
          <a:custGeom>
            <a:avLst/>
            <a:gdLst/>
            <a:ahLst/>
            <a:cxnLst/>
            <a:rect l="0" t="0" r="r" b="b"/>
            <a:pathLst>
              <a:path w="49644" h="2219">
                <a:moveTo>
                  <a:pt x="0" y="0"/>
                </a:moveTo>
                <a:lnTo>
                  <a:pt x="49643" y="0"/>
                </a:lnTo>
                <a:lnTo>
                  <a:pt x="49643" y="2218"/>
                </a:lnTo>
                <a:lnTo>
                  <a:pt x="0" y="221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89" name="TextBox 488"/>
          <p:cNvSpPr txBox="1"/>
          <p:nvPr/>
        </p:nvSpPr>
        <p:spPr>
          <a:xfrm>
            <a:off x="1546560" y="3636360"/>
            <a:ext cx="3153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Populația lumii: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90" name="Freeform 489"/>
          <p:cNvSpPr/>
          <p:nvPr/>
        </p:nvSpPr>
        <p:spPr>
          <a:xfrm>
            <a:off x="-5598720" y="5224320"/>
            <a:ext cx="17871120" cy="798840"/>
          </a:xfrm>
          <a:custGeom>
            <a:avLst/>
            <a:gdLst/>
            <a:ahLst/>
            <a:cxnLst/>
            <a:rect l="0" t="0" r="r" b="b"/>
            <a:pathLst>
              <a:path w="49643" h="2220">
                <a:moveTo>
                  <a:pt x="0" y="0"/>
                </a:moveTo>
                <a:lnTo>
                  <a:pt x="49642" y="0"/>
                </a:lnTo>
                <a:lnTo>
                  <a:pt x="49642" y="2219"/>
                </a:lnTo>
                <a:lnTo>
                  <a:pt x="0" y="221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91" name="TextBox 490"/>
          <p:cNvSpPr txBox="1"/>
          <p:nvPr/>
        </p:nvSpPr>
        <p:spPr>
          <a:xfrm>
            <a:off x="11155320" y="3605040"/>
            <a:ext cx="3153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Populația lumii: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92" name="Freeform 491"/>
          <p:cNvSpPr/>
          <p:nvPr/>
        </p:nvSpPr>
        <p:spPr>
          <a:xfrm>
            <a:off x="-5249160" y="7220880"/>
            <a:ext cx="17871480" cy="798840"/>
          </a:xfrm>
          <a:custGeom>
            <a:avLst/>
            <a:gdLst/>
            <a:ahLst/>
            <a:cxnLst/>
            <a:rect l="0" t="0" r="r" b="b"/>
            <a:pathLst>
              <a:path w="49644" h="2220">
                <a:moveTo>
                  <a:pt x="0" y="0"/>
                </a:moveTo>
                <a:lnTo>
                  <a:pt x="49643" y="0"/>
                </a:lnTo>
                <a:lnTo>
                  <a:pt x="49643" y="2219"/>
                </a:lnTo>
                <a:lnTo>
                  <a:pt x="0" y="221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93" name="TextBox 492"/>
          <p:cNvSpPr txBox="1"/>
          <p:nvPr/>
        </p:nvSpPr>
        <p:spPr>
          <a:xfrm>
            <a:off x="1629000" y="5237280"/>
            <a:ext cx="3706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CO2 în atmosferă: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94" name="Freeform 493"/>
          <p:cNvSpPr/>
          <p:nvPr/>
        </p:nvSpPr>
        <p:spPr>
          <a:xfrm>
            <a:off x="4571640" y="5311080"/>
            <a:ext cx="17871480" cy="492840"/>
          </a:xfrm>
          <a:custGeom>
            <a:avLst/>
            <a:gdLst/>
            <a:ahLst/>
            <a:cxnLst/>
            <a:rect l="0" t="0" r="r" b="b"/>
            <a:pathLst>
              <a:path w="49644" h="1370">
                <a:moveTo>
                  <a:pt x="0" y="0"/>
                </a:moveTo>
                <a:lnTo>
                  <a:pt x="49643" y="0"/>
                </a:lnTo>
                <a:lnTo>
                  <a:pt x="49643" y="1369"/>
                </a:lnTo>
                <a:lnTo>
                  <a:pt x="0" y="136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95" name="TextBox 494"/>
          <p:cNvSpPr txBox="1"/>
          <p:nvPr/>
        </p:nvSpPr>
        <p:spPr>
          <a:xfrm>
            <a:off x="1509480" y="7234200"/>
            <a:ext cx="47862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Zone sălbatice rămase: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96" name="Freeform 495"/>
          <p:cNvSpPr/>
          <p:nvPr/>
        </p:nvSpPr>
        <p:spPr>
          <a:xfrm>
            <a:off x="4762440" y="7016760"/>
            <a:ext cx="17871120" cy="493200"/>
          </a:xfrm>
          <a:custGeom>
            <a:avLst/>
            <a:gdLst/>
            <a:ahLst/>
            <a:cxnLst/>
            <a:rect l="0" t="0" r="r" b="b"/>
            <a:pathLst>
              <a:path w="49643" h="1371">
                <a:moveTo>
                  <a:pt x="0" y="0"/>
                </a:moveTo>
                <a:lnTo>
                  <a:pt x="49642" y="0"/>
                </a:lnTo>
                <a:lnTo>
                  <a:pt x="49642" y="1370"/>
                </a:lnTo>
                <a:lnTo>
                  <a:pt x="0" y="137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497" name="TextBox 496"/>
          <p:cNvSpPr txBox="1"/>
          <p:nvPr/>
        </p:nvSpPr>
        <p:spPr>
          <a:xfrm>
            <a:off x="11799720" y="5324400"/>
            <a:ext cx="3706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CO2 în atmosferă: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498" name="Freeform 497"/>
          <p:cNvSpPr/>
          <p:nvPr/>
        </p:nvSpPr>
        <p:spPr>
          <a:xfrm>
            <a:off x="-39960" y="7034760"/>
            <a:ext cx="1329480" cy="1329480"/>
          </a:xfrm>
          <a:custGeom>
            <a:avLst/>
            <a:gdLst/>
            <a:ahLst/>
            <a:cxnLst/>
            <a:rect l="0" t="0" r="r" b="b"/>
            <a:pathLst>
              <a:path w="3694" h="3694">
                <a:moveTo>
                  <a:pt x="0" y="0"/>
                </a:moveTo>
                <a:lnTo>
                  <a:pt x="3693" y="0"/>
                </a:lnTo>
                <a:lnTo>
                  <a:pt x="3693" y="3693"/>
                </a:lnTo>
                <a:lnTo>
                  <a:pt x="0" y="369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499" name="Picture 498"/>
          <p:cNvPicPr/>
          <p:nvPr/>
        </p:nvPicPr>
        <p:blipFill>
          <a:blip r:embed="rId4"/>
          <a:stretch/>
        </p:blipFill>
        <p:spPr>
          <a:xfrm>
            <a:off x="-39600" y="7035120"/>
            <a:ext cx="1328760" cy="1328760"/>
          </a:xfrm>
          <a:prstGeom prst="rect">
            <a:avLst/>
          </a:prstGeom>
          <a:ln w="0">
            <a:noFill/>
          </a:ln>
        </p:spPr>
      </p:pic>
      <p:sp>
        <p:nvSpPr>
          <p:cNvPr id="500" name="Freeform 499"/>
          <p:cNvSpPr/>
          <p:nvPr/>
        </p:nvSpPr>
        <p:spPr>
          <a:xfrm>
            <a:off x="10003680" y="6856560"/>
            <a:ext cx="1329480" cy="1329480"/>
          </a:xfrm>
          <a:custGeom>
            <a:avLst/>
            <a:gdLst/>
            <a:ahLst/>
            <a:cxnLst/>
            <a:rect l="0" t="0" r="r" b="b"/>
            <a:pathLst>
              <a:path w="3694" h="3694">
                <a:moveTo>
                  <a:pt x="0" y="0"/>
                </a:moveTo>
                <a:lnTo>
                  <a:pt x="3693" y="0"/>
                </a:lnTo>
                <a:lnTo>
                  <a:pt x="3693" y="3693"/>
                </a:lnTo>
                <a:lnTo>
                  <a:pt x="0" y="369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01" name="Picture 500"/>
          <p:cNvPicPr/>
          <p:nvPr/>
        </p:nvPicPr>
        <p:blipFill>
          <a:blip r:embed="rId4"/>
          <a:stretch/>
        </p:blipFill>
        <p:spPr>
          <a:xfrm>
            <a:off x="10003680" y="6856920"/>
            <a:ext cx="1328760" cy="1328760"/>
          </a:xfrm>
          <a:prstGeom prst="rect">
            <a:avLst/>
          </a:prstGeom>
          <a:ln w="0">
            <a:noFill/>
          </a:ln>
        </p:spPr>
      </p:pic>
      <p:sp>
        <p:nvSpPr>
          <p:cNvPr id="502" name="Freeform 501"/>
          <p:cNvSpPr/>
          <p:nvPr/>
        </p:nvSpPr>
        <p:spPr>
          <a:xfrm>
            <a:off x="3735360" y="3519360"/>
            <a:ext cx="4156200" cy="739080"/>
          </a:xfrm>
          <a:custGeom>
            <a:avLst/>
            <a:gdLst/>
            <a:ahLst/>
            <a:cxnLst/>
            <a:rect l="0" t="0" r="r" b="b"/>
            <a:pathLst>
              <a:path w="11546" h="2054">
                <a:moveTo>
                  <a:pt x="0" y="0"/>
                </a:moveTo>
                <a:lnTo>
                  <a:pt x="11545" y="0"/>
                </a:lnTo>
                <a:lnTo>
                  <a:pt x="11545" y="2053"/>
                </a:lnTo>
                <a:lnTo>
                  <a:pt x="0" y="205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03" name="TextBox 502"/>
          <p:cNvSpPr txBox="1"/>
          <p:nvPr/>
        </p:nvSpPr>
        <p:spPr>
          <a:xfrm>
            <a:off x="11521080" y="7030080"/>
            <a:ext cx="47862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Zone sălbatice rămase: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04" name="TextBox 503"/>
          <p:cNvSpPr txBox="1"/>
          <p:nvPr/>
        </p:nvSpPr>
        <p:spPr>
          <a:xfrm>
            <a:off x="4723200" y="3538800"/>
            <a:ext cx="116208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4.3 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505" name="Freeform 504"/>
          <p:cNvSpPr/>
          <p:nvPr/>
        </p:nvSpPr>
        <p:spPr>
          <a:xfrm>
            <a:off x="13355640" y="3375720"/>
            <a:ext cx="4156200" cy="1847520"/>
          </a:xfrm>
          <a:custGeom>
            <a:avLst/>
            <a:gdLst/>
            <a:ahLst/>
            <a:cxnLst/>
            <a:rect l="0" t="0" r="r" b="b"/>
            <a:pathLst>
              <a:path w="11546" h="5133">
                <a:moveTo>
                  <a:pt x="0" y="0"/>
                </a:moveTo>
                <a:lnTo>
                  <a:pt x="11545" y="0"/>
                </a:lnTo>
                <a:lnTo>
                  <a:pt x="11545" y="5132"/>
                </a:lnTo>
                <a:lnTo>
                  <a:pt x="0" y="513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06" name="TextBox 505"/>
          <p:cNvSpPr txBox="1"/>
          <p:nvPr/>
        </p:nvSpPr>
        <p:spPr>
          <a:xfrm>
            <a:off x="5738760" y="3821760"/>
            <a:ext cx="124740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miliarde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507" name="TextBox 506"/>
          <p:cNvSpPr txBox="1"/>
          <p:nvPr/>
        </p:nvSpPr>
        <p:spPr>
          <a:xfrm>
            <a:off x="14343840" y="3395520"/>
            <a:ext cx="116208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7.8 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508" name="Freeform 507"/>
          <p:cNvSpPr/>
          <p:nvPr/>
        </p:nvSpPr>
        <p:spPr>
          <a:xfrm>
            <a:off x="126360" y="5173920"/>
            <a:ext cx="1179720" cy="1179720"/>
          </a:xfrm>
          <a:custGeom>
            <a:avLst/>
            <a:gdLst/>
            <a:ahLst/>
            <a:cxnLst/>
            <a:rect l="0" t="0" r="r" b="b"/>
            <a:pathLst>
              <a:path w="3278" h="3278">
                <a:moveTo>
                  <a:pt x="0" y="0"/>
                </a:moveTo>
                <a:lnTo>
                  <a:pt x="3277" y="0"/>
                </a:lnTo>
                <a:lnTo>
                  <a:pt x="3277" y="3277"/>
                </a:lnTo>
                <a:lnTo>
                  <a:pt x="0" y="32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09" name="Picture 508"/>
          <p:cNvPicPr/>
          <p:nvPr/>
        </p:nvPicPr>
        <p:blipFill>
          <a:blip r:embed="rId5"/>
          <a:stretch/>
        </p:blipFill>
        <p:spPr>
          <a:xfrm>
            <a:off x="126360" y="5173920"/>
            <a:ext cx="1179000" cy="1179000"/>
          </a:xfrm>
          <a:prstGeom prst="rect">
            <a:avLst/>
          </a:prstGeom>
          <a:ln w="0">
            <a:noFill/>
          </a:ln>
        </p:spPr>
      </p:pic>
      <p:sp>
        <p:nvSpPr>
          <p:cNvPr id="510" name="Freeform 509"/>
          <p:cNvSpPr/>
          <p:nvPr/>
        </p:nvSpPr>
        <p:spPr>
          <a:xfrm>
            <a:off x="10319040" y="4972320"/>
            <a:ext cx="1179720" cy="1179720"/>
          </a:xfrm>
          <a:custGeom>
            <a:avLst/>
            <a:gdLst/>
            <a:ahLst/>
            <a:cxnLst/>
            <a:rect l="0" t="0" r="r" b="b"/>
            <a:pathLst>
              <a:path w="3278" h="3278">
                <a:moveTo>
                  <a:pt x="0" y="0"/>
                </a:moveTo>
                <a:lnTo>
                  <a:pt x="3277" y="0"/>
                </a:lnTo>
                <a:lnTo>
                  <a:pt x="3277" y="3277"/>
                </a:lnTo>
                <a:lnTo>
                  <a:pt x="0" y="32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11" name="Picture 510"/>
          <p:cNvPicPr/>
          <p:nvPr/>
        </p:nvPicPr>
        <p:blipFill>
          <a:blip r:embed="rId5"/>
          <a:stretch/>
        </p:blipFill>
        <p:spPr>
          <a:xfrm>
            <a:off x="10319400" y="4972680"/>
            <a:ext cx="1179000" cy="1179000"/>
          </a:xfrm>
          <a:prstGeom prst="rect">
            <a:avLst/>
          </a:prstGeom>
          <a:ln w="0">
            <a:noFill/>
          </a:ln>
        </p:spPr>
      </p:pic>
      <p:sp>
        <p:nvSpPr>
          <p:cNvPr id="512" name="Freeform 511"/>
          <p:cNvSpPr/>
          <p:nvPr/>
        </p:nvSpPr>
        <p:spPr>
          <a:xfrm>
            <a:off x="14131800" y="4966200"/>
            <a:ext cx="4156200" cy="1108440"/>
          </a:xfrm>
          <a:custGeom>
            <a:avLst/>
            <a:gdLst/>
            <a:ahLst/>
            <a:cxnLst/>
            <a:rect l="0" t="0" r="r" b="b"/>
            <a:pathLst>
              <a:path w="11546" h="3080">
                <a:moveTo>
                  <a:pt x="0" y="0"/>
                </a:moveTo>
                <a:lnTo>
                  <a:pt x="11545" y="0"/>
                </a:lnTo>
                <a:lnTo>
                  <a:pt x="11545" y="3079"/>
                </a:lnTo>
                <a:lnTo>
                  <a:pt x="0" y="307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13" name="TextBox 512"/>
          <p:cNvSpPr txBox="1"/>
          <p:nvPr/>
        </p:nvSpPr>
        <p:spPr>
          <a:xfrm>
            <a:off x="15359400" y="3678480"/>
            <a:ext cx="124740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miliarde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514" name="TextBox 513"/>
          <p:cNvSpPr txBox="1"/>
          <p:nvPr/>
        </p:nvSpPr>
        <p:spPr>
          <a:xfrm>
            <a:off x="15687000" y="4986000"/>
            <a:ext cx="116208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415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515" name="Freeform 514"/>
          <p:cNvSpPr/>
          <p:nvPr/>
        </p:nvSpPr>
        <p:spPr>
          <a:xfrm>
            <a:off x="3995640" y="4966200"/>
            <a:ext cx="4156560" cy="1108440"/>
          </a:xfrm>
          <a:custGeom>
            <a:avLst/>
            <a:gdLst/>
            <a:ahLst/>
            <a:cxnLst/>
            <a:rect l="0" t="0" r="r" b="b"/>
            <a:pathLst>
              <a:path w="11547" h="3080">
                <a:moveTo>
                  <a:pt x="0" y="0"/>
                </a:moveTo>
                <a:lnTo>
                  <a:pt x="11546" y="0"/>
                </a:lnTo>
                <a:lnTo>
                  <a:pt x="11546" y="3079"/>
                </a:lnTo>
                <a:lnTo>
                  <a:pt x="0" y="307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16" name="TextBox 515"/>
          <p:cNvSpPr txBox="1"/>
          <p:nvPr/>
        </p:nvSpPr>
        <p:spPr>
          <a:xfrm>
            <a:off x="15379560" y="5707800"/>
            <a:ext cx="17456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părți/milion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5551200" y="4986000"/>
            <a:ext cx="116208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335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518" name="Freeform 517"/>
          <p:cNvSpPr/>
          <p:nvPr/>
        </p:nvSpPr>
        <p:spPr>
          <a:xfrm>
            <a:off x="408960" y="3519360"/>
            <a:ext cx="976680" cy="976680"/>
          </a:xfrm>
          <a:custGeom>
            <a:avLst/>
            <a:gdLst/>
            <a:ahLst/>
            <a:cxnLst/>
            <a:rect l="0" t="0" r="r" b="b"/>
            <a:pathLst>
              <a:path w="2714" h="2714">
                <a:moveTo>
                  <a:pt x="0" y="0"/>
                </a:moveTo>
                <a:lnTo>
                  <a:pt x="2713" y="0"/>
                </a:lnTo>
                <a:lnTo>
                  <a:pt x="2713" y="2713"/>
                </a:lnTo>
                <a:lnTo>
                  <a:pt x="0" y="271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19" name="Picture 518"/>
          <p:cNvPicPr/>
          <p:nvPr/>
        </p:nvPicPr>
        <p:blipFill>
          <a:blip r:embed="rId6"/>
          <a:stretch/>
        </p:blipFill>
        <p:spPr>
          <a:xfrm>
            <a:off x="408960" y="3519360"/>
            <a:ext cx="975960" cy="975960"/>
          </a:xfrm>
          <a:prstGeom prst="rect">
            <a:avLst/>
          </a:prstGeom>
          <a:ln w="0">
            <a:noFill/>
          </a:ln>
        </p:spPr>
      </p:pic>
      <p:sp>
        <p:nvSpPr>
          <p:cNvPr id="520" name="Freeform 519"/>
          <p:cNvSpPr/>
          <p:nvPr/>
        </p:nvSpPr>
        <p:spPr>
          <a:xfrm>
            <a:off x="10240920" y="3608280"/>
            <a:ext cx="977040" cy="976680"/>
          </a:xfrm>
          <a:custGeom>
            <a:avLst/>
            <a:gdLst/>
            <a:ahLst/>
            <a:cxnLst/>
            <a:rect l="0" t="0" r="r" b="b"/>
            <a:pathLst>
              <a:path w="2715" h="2714">
                <a:moveTo>
                  <a:pt x="0" y="0"/>
                </a:moveTo>
                <a:lnTo>
                  <a:pt x="2714" y="0"/>
                </a:lnTo>
                <a:lnTo>
                  <a:pt x="2714" y="2713"/>
                </a:lnTo>
                <a:lnTo>
                  <a:pt x="0" y="271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21" name="Picture 520"/>
          <p:cNvPicPr/>
          <p:nvPr/>
        </p:nvPicPr>
        <p:blipFill>
          <a:blip r:embed="rId6"/>
          <a:stretch/>
        </p:blipFill>
        <p:spPr>
          <a:xfrm>
            <a:off x="10241280" y="3608280"/>
            <a:ext cx="975960" cy="975960"/>
          </a:xfrm>
          <a:prstGeom prst="rect">
            <a:avLst/>
          </a:prstGeom>
          <a:ln w="0">
            <a:noFill/>
          </a:ln>
        </p:spPr>
      </p:pic>
      <p:sp>
        <p:nvSpPr>
          <p:cNvPr id="522" name="Freeform 521"/>
          <p:cNvSpPr/>
          <p:nvPr/>
        </p:nvSpPr>
        <p:spPr>
          <a:xfrm>
            <a:off x="4762440" y="7041600"/>
            <a:ext cx="4156200" cy="1847520"/>
          </a:xfrm>
          <a:custGeom>
            <a:avLst/>
            <a:gdLst/>
            <a:ahLst/>
            <a:cxnLst/>
            <a:rect l="0" t="0" r="r" b="b"/>
            <a:pathLst>
              <a:path w="11546" h="5133">
                <a:moveTo>
                  <a:pt x="0" y="0"/>
                </a:moveTo>
                <a:lnTo>
                  <a:pt x="11545" y="0"/>
                </a:lnTo>
                <a:lnTo>
                  <a:pt x="11545" y="5132"/>
                </a:lnTo>
                <a:lnTo>
                  <a:pt x="0" y="513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23" name="TextBox 522"/>
          <p:cNvSpPr txBox="1"/>
          <p:nvPr/>
        </p:nvSpPr>
        <p:spPr>
          <a:xfrm>
            <a:off x="5243400" y="5707800"/>
            <a:ext cx="1745640" cy="35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400" b="0" strike="noStrike" spc="-1">
                <a:solidFill>
                  <a:srgbClr val="3C8740"/>
                </a:solidFill>
                <a:latin typeface="OpenSansular"/>
              </a:rPr>
              <a:t>părți/milion</a:t>
            </a:r>
            <a:endParaRPr lang="en-US" sz="2400" b="0" strike="noStrike" spc="-1">
              <a:latin typeface="Times New Roman"/>
            </a:endParaRPr>
          </a:p>
        </p:txBody>
      </p:sp>
      <p:sp>
        <p:nvSpPr>
          <p:cNvPr id="524" name="Freeform 523"/>
          <p:cNvSpPr/>
          <p:nvPr/>
        </p:nvSpPr>
        <p:spPr>
          <a:xfrm>
            <a:off x="14644440" y="6856560"/>
            <a:ext cx="4156200" cy="1847520"/>
          </a:xfrm>
          <a:custGeom>
            <a:avLst/>
            <a:gdLst/>
            <a:ahLst/>
            <a:cxnLst/>
            <a:rect l="0" t="0" r="r" b="b"/>
            <a:pathLst>
              <a:path w="11546" h="5133">
                <a:moveTo>
                  <a:pt x="0" y="0"/>
                </a:moveTo>
                <a:lnTo>
                  <a:pt x="11545" y="0"/>
                </a:lnTo>
                <a:lnTo>
                  <a:pt x="11545" y="5132"/>
                </a:lnTo>
                <a:lnTo>
                  <a:pt x="0" y="513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25" name="TextBox 524"/>
          <p:cNvSpPr txBox="1"/>
          <p:nvPr/>
        </p:nvSpPr>
        <p:spPr>
          <a:xfrm>
            <a:off x="6239880" y="7061400"/>
            <a:ext cx="135396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55%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526" name="TextBox 525"/>
          <p:cNvSpPr txBox="1"/>
          <p:nvPr/>
        </p:nvSpPr>
        <p:spPr>
          <a:xfrm>
            <a:off x="16121880" y="6876360"/>
            <a:ext cx="135396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35%</a:t>
            </a:r>
            <a:endParaRPr lang="en-US" sz="4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Freeform 52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528" name="Freeform 527"/>
          <p:cNvSpPr/>
          <p:nvPr/>
        </p:nvSpPr>
        <p:spPr>
          <a:xfrm>
            <a:off x="-59400" y="601920"/>
            <a:ext cx="9069120" cy="7255440"/>
          </a:xfrm>
          <a:custGeom>
            <a:avLst/>
            <a:gdLst/>
            <a:ahLst/>
            <a:cxnLst/>
            <a:rect l="0" t="0" r="r" b="b"/>
            <a:pathLst>
              <a:path w="25193" h="20155">
                <a:moveTo>
                  <a:pt x="0" y="0"/>
                </a:moveTo>
                <a:lnTo>
                  <a:pt x="25192" y="0"/>
                </a:lnTo>
                <a:lnTo>
                  <a:pt x="25192" y="20154"/>
                </a:lnTo>
                <a:lnTo>
                  <a:pt x="0" y="2015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29" name="Picture 528"/>
          <p:cNvPicPr/>
          <p:nvPr/>
        </p:nvPicPr>
        <p:blipFill>
          <a:blip r:embed="rId2"/>
          <a:stretch/>
        </p:blipFill>
        <p:spPr>
          <a:xfrm>
            <a:off x="-59040" y="601920"/>
            <a:ext cx="9068400" cy="7254720"/>
          </a:xfrm>
          <a:prstGeom prst="rect">
            <a:avLst/>
          </a:prstGeom>
          <a:ln w="0">
            <a:noFill/>
          </a:ln>
        </p:spPr>
      </p:pic>
      <p:sp>
        <p:nvSpPr>
          <p:cNvPr id="530" name="Freeform 529"/>
          <p:cNvSpPr/>
          <p:nvPr/>
        </p:nvSpPr>
        <p:spPr>
          <a:xfrm>
            <a:off x="7761600" y="3279240"/>
            <a:ext cx="9541080" cy="4248360"/>
          </a:xfrm>
          <a:custGeom>
            <a:avLst/>
            <a:gdLst/>
            <a:ahLst/>
            <a:cxnLst/>
            <a:rect l="0" t="0" r="r" b="b"/>
            <a:pathLst>
              <a:path w="26504" h="11802">
                <a:moveTo>
                  <a:pt x="0" y="0"/>
                </a:moveTo>
                <a:lnTo>
                  <a:pt x="26503" y="0"/>
                </a:lnTo>
                <a:lnTo>
                  <a:pt x="26503" y="11801"/>
                </a:lnTo>
                <a:lnTo>
                  <a:pt x="0" y="118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31" name="TextBox 530"/>
          <p:cNvSpPr txBox="1"/>
          <p:nvPr/>
        </p:nvSpPr>
        <p:spPr>
          <a:xfrm>
            <a:off x="9482400" y="3303720"/>
            <a:ext cx="69332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Ce putem face să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32" name="TextBox 531"/>
          <p:cNvSpPr txBox="1"/>
          <p:nvPr/>
        </p:nvSpPr>
        <p:spPr>
          <a:xfrm>
            <a:off x="8467920" y="4401000"/>
            <a:ext cx="89816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combatem schimbările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33" name="TextBox 532"/>
          <p:cNvSpPr txBox="1"/>
          <p:nvPr/>
        </p:nvSpPr>
        <p:spPr>
          <a:xfrm>
            <a:off x="8368200" y="5498280"/>
            <a:ext cx="93427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climatice și să protejăm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34" name="Freeform 533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35" name="Picture 534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36" name="Freeform 535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37" name="Picture 536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38" name="Freeform 537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39" name="Picture 538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40" name="Freeform 539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41" name="Picture 540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42" name="Freeform 541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43" name="Picture 542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44" name="Freeform 543"/>
          <p:cNvSpPr/>
          <p:nvPr/>
        </p:nvSpPr>
        <p:spPr>
          <a:xfrm>
            <a:off x="11251440" y="1488240"/>
            <a:ext cx="2561400" cy="2049480"/>
          </a:xfrm>
          <a:custGeom>
            <a:avLst/>
            <a:gdLst/>
            <a:ahLst/>
            <a:cxnLst/>
            <a:rect l="0" t="0" r="r" b="b"/>
            <a:pathLst>
              <a:path w="7116" h="5694">
                <a:moveTo>
                  <a:pt x="0" y="0"/>
                </a:moveTo>
                <a:lnTo>
                  <a:pt x="7115" y="0"/>
                </a:lnTo>
                <a:lnTo>
                  <a:pt x="7115" y="5693"/>
                </a:lnTo>
                <a:lnTo>
                  <a:pt x="0" y="569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45" name="Picture 544"/>
          <p:cNvPicPr/>
          <p:nvPr/>
        </p:nvPicPr>
        <p:blipFill>
          <a:blip r:embed="rId4"/>
          <a:stretch/>
        </p:blipFill>
        <p:spPr>
          <a:xfrm>
            <a:off x="11251440" y="148860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546" name="TextBox 545"/>
          <p:cNvSpPr txBox="1"/>
          <p:nvPr/>
        </p:nvSpPr>
        <p:spPr>
          <a:xfrm>
            <a:off x="11035440" y="6595560"/>
            <a:ext cx="32605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Planeta?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Freeform 54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548" name="Freeform 547"/>
          <p:cNvSpPr/>
          <p:nvPr/>
        </p:nvSpPr>
        <p:spPr>
          <a:xfrm>
            <a:off x="5880240" y="3278520"/>
            <a:ext cx="6999120" cy="5599440"/>
          </a:xfrm>
          <a:custGeom>
            <a:avLst/>
            <a:gdLst/>
            <a:ahLst/>
            <a:cxnLst/>
            <a:rect l="0" t="0" r="r" b="b"/>
            <a:pathLst>
              <a:path w="19443" h="15555">
                <a:moveTo>
                  <a:pt x="0" y="0"/>
                </a:moveTo>
                <a:lnTo>
                  <a:pt x="19442" y="0"/>
                </a:lnTo>
                <a:lnTo>
                  <a:pt x="19442" y="15554"/>
                </a:lnTo>
                <a:lnTo>
                  <a:pt x="0" y="1555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49" name="Picture 548"/>
          <p:cNvPicPr/>
          <p:nvPr/>
        </p:nvPicPr>
        <p:blipFill>
          <a:blip r:embed="rId2"/>
          <a:stretch/>
        </p:blipFill>
        <p:spPr>
          <a:xfrm>
            <a:off x="5880600" y="3278520"/>
            <a:ext cx="6998400" cy="5598720"/>
          </a:xfrm>
          <a:prstGeom prst="rect">
            <a:avLst/>
          </a:prstGeom>
          <a:ln w="0">
            <a:noFill/>
          </a:ln>
        </p:spPr>
      </p:pic>
      <p:sp>
        <p:nvSpPr>
          <p:cNvPr id="550" name="Freeform 549"/>
          <p:cNvSpPr/>
          <p:nvPr/>
        </p:nvSpPr>
        <p:spPr>
          <a:xfrm>
            <a:off x="1764720" y="236520"/>
            <a:ext cx="15230160" cy="3140640"/>
          </a:xfrm>
          <a:custGeom>
            <a:avLst/>
            <a:gdLst/>
            <a:ahLst/>
            <a:cxnLst/>
            <a:rect l="0" t="0" r="r" b="b"/>
            <a:pathLst>
              <a:path w="42307" h="8725">
                <a:moveTo>
                  <a:pt x="0" y="0"/>
                </a:moveTo>
                <a:lnTo>
                  <a:pt x="42306" y="0"/>
                </a:lnTo>
                <a:lnTo>
                  <a:pt x="42306" y="8724"/>
                </a:lnTo>
                <a:lnTo>
                  <a:pt x="0" y="872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51" name="TextBox 550"/>
          <p:cNvSpPr txBox="1"/>
          <p:nvPr/>
        </p:nvSpPr>
        <p:spPr>
          <a:xfrm>
            <a:off x="3276720" y="261360"/>
            <a:ext cx="134744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Cum putem să ameliorăm efectele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52" name="TextBox 551"/>
          <p:cNvSpPr txBox="1"/>
          <p:nvPr/>
        </p:nvSpPr>
        <p:spPr>
          <a:xfrm>
            <a:off x="2892600" y="1358640"/>
            <a:ext cx="143049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schimbărilor climatice și să protejăm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53" name="Freeform 552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54" name="Picture 553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55" name="Freeform 554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56" name="Picture 555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57" name="Freeform 556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58" name="Picture 557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59" name="Freeform 558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60" name="Picture 559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61" name="Freeform 560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62" name="Picture 561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563" name="Freeform 562"/>
          <p:cNvSpPr/>
          <p:nvPr/>
        </p:nvSpPr>
        <p:spPr>
          <a:xfrm>
            <a:off x="0" y="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64" name="Picture 563"/>
          <p:cNvPicPr/>
          <p:nvPr/>
        </p:nvPicPr>
        <p:blipFill>
          <a:blip r:embed="rId4"/>
          <a:stretch/>
        </p:blipFill>
        <p:spPr>
          <a:xfrm>
            <a:off x="0" y="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565" name="Freeform 564"/>
          <p:cNvSpPr/>
          <p:nvPr/>
        </p:nvSpPr>
        <p:spPr>
          <a:xfrm>
            <a:off x="801720" y="5059440"/>
            <a:ext cx="6262920" cy="985320"/>
          </a:xfrm>
          <a:custGeom>
            <a:avLst/>
            <a:gdLst/>
            <a:ahLst/>
            <a:cxnLst/>
            <a:rect l="0" t="0" r="r" b="b"/>
            <a:pathLst>
              <a:path w="17398" h="2738">
                <a:moveTo>
                  <a:pt x="0" y="0"/>
                </a:moveTo>
                <a:lnTo>
                  <a:pt x="17397" y="0"/>
                </a:lnTo>
                <a:lnTo>
                  <a:pt x="17397" y="2737"/>
                </a:lnTo>
                <a:lnTo>
                  <a:pt x="0" y="273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66" name="TextBox 565"/>
          <p:cNvSpPr txBox="1"/>
          <p:nvPr/>
        </p:nvSpPr>
        <p:spPr>
          <a:xfrm>
            <a:off x="7883280" y="2455560"/>
            <a:ext cx="32605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Planeta?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802080" y="5072760"/>
            <a:ext cx="61592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Alegem mijloace de transport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68" name="Freeform 567"/>
          <p:cNvSpPr/>
          <p:nvPr/>
        </p:nvSpPr>
        <p:spPr>
          <a:xfrm>
            <a:off x="1630800" y="3005640"/>
            <a:ext cx="5815800" cy="923760"/>
          </a:xfrm>
          <a:custGeom>
            <a:avLst/>
            <a:gdLst/>
            <a:ahLst/>
            <a:cxnLst/>
            <a:rect l="0" t="0" r="r" b="b"/>
            <a:pathLst>
              <a:path w="16156" h="2567">
                <a:moveTo>
                  <a:pt x="0" y="0"/>
                </a:moveTo>
                <a:lnTo>
                  <a:pt x="16155" y="0"/>
                </a:lnTo>
                <a:lnTo>
                  <a:pt x="16155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69" name="TextBox 568"/>
          <p:cNvSpPr txBox="1"/>
          <p:nvPr/>
        </p:nvSpPr>
        <p:spPr>
          <a:xfrm>
            <a:off x="802080" y="5560200"/>
            <a:ext cx="19620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alternativ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0" name="Freeform 569"/>
          <p:cNvSpPr/>
          <p:nvPr/>
        </p:nvSpPr>
        <p:spPr>
          <a:xfrm>
            <a:off x="3086280" y="6333840"/>
            <a:ext cx="6262560" cy="492480"/>
          </a:xfrm>
          <a:custGeom>
            <a:avLst/>
            <a:gdLst/>
            <a:ahLst/>
            <a:cxnLst/>
            <a:rect l="0" t="0" r="r" b="b"/>
            <a:pathLst>
              <a:path w="17397" h="1369">
                <a:moveTo>
                  <a:pt x="0" y="0"/>
                </a:moveTo>
                <a:lnTo>
                  <a:pt x="17396" y="0"/>
                </a:lnTo>
                <a:lnTo>
                  <a:pt x="17396" y="1368"/>
                </a:lnTo>
                <a:lnTo>
                  <a:pt x="0" y="136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71" name="TextBox 570"/>
          <p:cNvSpPr txBox="1"/>
          <p:nvPr/>
        </p:nvSpPr>
        <p:spPr>
          <a:xfrm>
            <a:off x="1630800" y="3018960"/>
            <a:ext cx="57463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Colectăm deșeurile selectiv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2" name="Freeform 571"/>
          <p:cNvSpPr/>
          <p:nvPr/>
        </p:nvSpPr>
        <p:spPr>
          <a:xfrm>
            <a:off x="10071360" y="3019320"/>
            <a:ext cx="6999120" cy="985320"/>
          </a:xfrm>
          <a:custGeom>
            <a:avLst/>
            <a:gdLst/>
            <a:ahLst/>
            <a:cxnLst/>
            <a:rect l="0" t="0" r="r" b="b"/>
            <a:pathLst>
              <a:path w="19443" h="2738">
                <a:moveTo>
                  <a:pt x="0" y="0"/>
                </a:moveTo>
                <a:lnTo>
                  <a:pt x="19442" y="0"/>
                </a:lnTo>
                <a:lnTo>
                  <a:pt x="19442" y="2737"/>
                </a:lnTo>
                <a:lnTo>
                  <a:pt x="0" y="273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73" name="TextBox 572"/>
          <p:cNvSpPr txBox="1"/>
          <p:nvPr/>
        </p:nvSpPr>
        <p:spPr>
          <a:xfrm>
            <a:off x="3086640" y="6346800"/>
            <a:ext cx="3738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Nu risipim energie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4" name="TextBox 573"/>
          <p:cNvSpPr txBox="1"/>
          <p:nvPr/>
        </p:nvSpPr>
        <p:spPr>
          <a:xfrm>
            <a:off x="11860920" y="3032640"/>
            <a:ext cx="57142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Ne informăm corect asupra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5" name="Freeform 574"/>
          <p:cNvSpPr/>
          <p:nvPr/>
        </p:nvSpPr>
        <p:spPr>
          <a:xfrm>
            <a:off x="10558080" y="5023080"/>
            <a:ext cx="6999480" cy="492840"/>
          </a:xfrm>
          <a:custGeom>
            <a:avLst/>
            <a:gdLst/>
            <a:ahLst/>
            <a:cxnLst/>
            <a:rect l="0" t="0" r="r" b="b"/>
            <a:pathLst>
              <a:path w="19444" h="1370">
                <a:moveTo>
                  <a:pt x="0" y="0"/>
                </a:moveTo>
                <a:lnTo>
                  <a:pt x="19443" y="0"/>
                </a:lnTo>
                <a:lnTo>
                  <a:pt x="19443" y="1369"/>
                </a:lnTo>
                <a:lnTo>
                  <a:pt x="0" y="136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76" name="TextBox 575"/>
          <p:cNvSpPr txBox="1"/>
          <p:nvPr/>
        </p:nvSpPr>
        <p:spPr>
          <a:xfrm>
            <a:off x="12822120" y="3520440"/>
            <a:ext cx="45100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problemelor de mediu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7" name="Freeform 576"/>
          <p:cNvSpPr/>
          <p:nvPr/>
        </p:nvSpPr>
        <p:spPr>
          <a:xfrm>
            <a:off x="10993680" y="6888960"/>
            <a:ext cx="6999120" cy="985320"/>
          </a:xfrm>
          <a:custGeom>
            <a:avLst/>
            <a:gdLst/>
            <a:ahLst/>
            <a:cxnLst/>
            <a:rect l="0" t="0" r="r" b="b"/>
            <a:pathLst>
              <a:path w="19443" h="2738">
                <a:moveTo>
                  <a:pt x="0" y="0"/>
                </a:moveTo>
                <a:lnTo>
                  <a:pt x="19442" y="0"/>
                </a:lnTo>
                <a:lnTo>
                  <a:pt x="19442" y="2737"/>
                </a:lnTo>
                <a:lnTo>
                  <a:pt x="0" y="273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78" name="TextBox 577"/>
          <p:cNvSpPr txBox="1"/>
          <p:nvPr/>
        </p:nvSpPr>
        <p:spPr>
          <a:xfrm>
            <a:off x="12982320" y="5036040"/>
            <a:ext cx="4996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Evităm risipa alimentară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79" name="TextBox 578"/>
          <p:cNvSpPr txBox="1"/>
          <p:nvPr/>
        </p:nvSpPr>
        <p:spPr>
          <a:xfrm>
            <a:off x="11961720" y="6902280"/>
            <a:ext cx="66729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Plantăm copaci în zone cu teren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80" name="Freeform 579"/>
          <p:cNvSpPr/>
          <p:nvPr/>
        </p:nvSpPr>
        <p:spPr>
          <a:xfrm>
            <a:off x="1992600" y="7596000"/>
            <a:ext cx="6262560" cy="492840"/>
          </a:xfrm>
          <a:custGeom>
            <a:avLst/>
            <a:gdLst/>
            <a:ahLst/>
            <a:cxnLst/>
            <a:rect l="0" t="0" r="r" b="b"/>
            <a:pathLst>
              <a:path w="17397" h="1370">
                <a:moveTo>
                  <a:pt x="0" y="0"/>
                </a:moveTo>
                <a:lnTo>
                  <a:pt x="17396" y="0"/>
                </a:lnTo>
                <a:lnTo>
                  <a:pt x="17396" y="1369"/>
                </a:lnTo>
                <a:lnTo>
                  <a:pt x="0" y="136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81" name="TextBox 580"/>
          <p:cNvSpPr txBox="1"/>
          <p:nvPr/>
        </p:nvSpPr>
        <p:spPr>
          <a:xfrm>
            <a:off x="16284240" y="7389720"/>
            <a:ext cx="185076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degradat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582" name="TextBox 581"/>
          <p:cNvSpPr txBox="1"/>
          <p:nvPr/>
        </p:nvSpPr>
        <p:spPr>
          <a:xfrm>
            <a:off x="1992600" y="7609320"/>
            <a:ext cx="37026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Facem voluntariat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Freeform 58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584" name="Freeform 583"/>
          <p:cNvSpPr/>
          <p:nvPr/>
        </p:nvSpPr>
        <p:spPr>
          <a:xfrm>
            <a:off x="1749960" y="1121400"/>
            <a:ext cx="14128560" cy="1108440"/>
          </a:xfrm>
          <a:custGeom>
            <a:avLst/>
            <a:gdLst/>
            <a:ahLst/>
            <a:cxnLst/>
            <a:rect l="0" t="0" r="r" b="b"/>
            <a:pathLst>
              <a:path w="39247" h="3080">
                <a:moveTo>
                  <a:pt x="0" y="0"/>
                </a:moveTo>
                <a:lnTo>
                  <a:pt x="39246" y="0"/>
                </a:lnTo>
                <a:lnTo>
                  <a:pt x="39246" y="3079"/>
                </a:lnTo>
                <a:lnTo>
                  <a:pt x="0" y="307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85" name="Freeform 584"/>
          <p:cNvSpPr/>
          <p:nvPr/>
        </p:nvSpPr>
        <p:spPr>
          <a:xfrm>
            <a:off x="1749960" y="2473200"/>
            <a:ext cx="13636800" cy="710640"/>
          </a:xfrm>
          <a:custGeom>
            <a:avLst/>
            <a:gdLst/>
            <a:ahLst/>
            <a:cxnLst/>
            <a:rect l="0" t="0" r="r" b="b"/>
            <a:pathLst>
              <a:path w="37881" h="1975">
                <a:moveTo>
                  <a:pt x="0" y="0"/>
                </a:moveTo>
                <a:lnTo>
                  <a:pt x="37880" y="0"/>
                </a:lnTo>
                <a:lnTo>
                  <a:pt x="37880" y="1974"/>
                </a:lnTo>
                <a:lnTo>
                  <a:pt x="0" y="197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86" name="Freeform 585"/>
          <p:cNvSpPr/>
          <p:nvPr/>
        </p:nvSpPr>
        <p:spPr>
          <a:xfrm>
            <a:off x="1749960" y="3764520"/>
            <a:ext cx="14788080" cy="2173320"/>
          </a:xfrm>
          <a:custGeom>
            <a:avLst/>
            <a:gdLst/>
            <a:ahLst/>
            <a:cxnLst/>
            <a:rect l="0" t="0" r="r" b="b"/>
            <a:pathLst>
              <a:path w="41079" h="6038">
                <a:moveTo>
                  <a:pt x="0" y="0"/>
                </a:moveTo>
                <a:lnTo>
                  <a:pt x="41078" y="0"/>
                </a:lnTo>
                <a:lnTo>
                  <a:pt x="41078" y="6037"/>
                </a:lnTo>
                <a:lnTo>
                  <a:pt x="0" y="603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587" name="Freeform 586"/>
          <p:cNvSpPr/>
          <p:nvPr/>
        </p:nvSpPr>
        <p:spPr>
          <a:xfrm>
            <a:off x="5173560" y="703800"/>
            <a:ext cx="8205480" cy="8164800"/>
          </a:xfrm>
          <a:custGeom>
            <a:avLst/>
            <a:gdLst/>
            <a:ahLst/>
            <a:cxnLst/>
            <a:rect l="0" t="0" r="r" b="b"/>
            <a:pathLst>
              <a:path w="22794" h="22681">
                <a:moveTo>
                  <a:pt x="0" y="0"/>
                </a:moveTo>
                <a:lnTo>
                  <a:pt x="22793" y="0"/>
                </a:lnTo>
                <a:lnTo>
                  <a:pt x="22793" y="22680"/>
                </a:lnTo>
                <a:lnTo>
                  <a:pt x="0" y="2268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88" name="Picture 587"/>
          <p:cNvPicPr/>
          <p:nvPr/>
        </p:nvPicPr>
        <p:blipFill>
          <a:blip r:embed="rId2"/>
          <a:stretch/>
        </p:blipFill>
        <p:spPr>
          <a:xfrm>
            <a:off x="5173560" y="704160"/>
            <a:ext cx="8204760" cy="8163720"/>
          </a:xfrm>
          <a:prstGeom prst="rect">
            <a:avLst/>
          </a:prstGeom>
          <a:ln w="0">
            <a:noFill/>
          </a:ln>
        </p:spPr>
      </p:pic>
      <p:pic>
        <p:nvPicPr>
          <p:cNvPr id="589" name="Picture 588"/>
          <p:cNvPicPr/>
          <p:nvPr/>
        </p:nvPicPr>
        <p:blipFill>
          <a:blip r:embed="rId3"/>
          <a:stretch/>
        </p:blipFill>
        <p:spPr>
          <a:xfrm>
            <a:off x="7096320" y="350640"/>
            <a:ext cx="1651320" cy="1651320"/>
          </a:xfrm>
          <a:prstGeom prst="rect">
            <a:avLst/>
          </a:prstGeom>
          <a:ln w="0">
            <a:noFill/>
          </a:ln>
        </p:spPr>
      </p:pic>
      <p:sp>
        <p:nvSpPr>
          <p:cNvPr id="590" name="Freeform 589"/>
          <p:cNvSpPr/>
          <p:nvPr/>
        </p:nvSpPr>
        <p:spPr>
          <a:xfrm>
            <a:off x="7102080" y="352080"/>
            <a:ext cx="1644120" cy="1644120"/>
          </a:xfrm>
          <a:custGeom>
            <a:avLst/>
            <a:gdLst/>
            <a:ahLst/>
            <a:cxnLst/>
            <a:rect l="0" t="0" r="r" b="b"/>
            <a:pathLst>
              <a:path w="4568" h="4568">
                <a:moveTo>
                  <a:pt x="4567" y="2284"/>
                </a:moveTo>
                <a:cubicBezTo>
                  <a:pt x="4567" y="3544"/>
                  <a:pt x="3545" y="4567"/>
                  <a:pt x="2284" y="4567"/>
                </a:cubicBezTo>
                <a:cubicBezTo>
                  <a:pt x="1023" y="4567"/>
                  <a:pt x="0" y="3544"/>
                  <a:pt x="0" y="2284"/>
                </a:cubicBezTo>
                <a:cubicBezTo>
                  <a:pt x="0" y="1022"/>
                  <a:pt x="1023" y="0"/>
                  <a:pt x="2284" y="0"/>
                </a:cubicBezTo>
                <a:cubicBezTo>
                  <a:pt x="3545" y="0"/>
                  <a:pt x="4567" y="1022"/>
                  <a:pt x="4567" y="2284"/>
                </a:cubicBez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91" name="Picture 590"/>
          <p:cNvPicPr/>
          <p:nvPr/>
        </p:nvPicPr>
        <p:blipFill>
          <a:blip r:embed="rId4"/>
          <a:stretch/>
        </p:blipFill>
        <p:spPr>
          <a:xfrm>
            <a:off x="10133280" y="913680"/>
            <a:ext cx="1656000" cy="1656000"/>
          </a:xfrm>
          <a:prstGeom prst="rect">
            <a:avLst/>
          </a:prstGeom>
          <a:ln w="0">
            <a:noFill/>
          </a:ln>
        </p:spPr>
      </p:pic>
      <p:sp>
        <p:nvSpPr>
          <p:cNvPr id="592" name="Freeform 591"/>
          <p:cNvSpPr/>
          <p:nvPr/>
        </p:nvSpPr>
        <p:spPr>
          <a:xfrm>
            <a:off x="10137240" y="923400"/>
            <a:ext cx="1644120" cy="1644120"/>
          </a:xfrm>
          <a:custGeom>
            <a:avLst/>
            <a:gdLst/>
            <a:ahLst/>
            <a:cxnLst/>
            <a:rect l="0" t="0" r="r" b="b"/>
            <a:pathLst>
              <a:path w="4568" h="4568">
                <a:moveTo>
                  <a:pt x="4567" y="2283"/>
                </a:moveTo>
                <a:cubicBezTo>
                  <a:pt x="4567" y="3543"/>
                  <a:pt x="3545" y="4567"/>
                  <a:pt x="2284" y="4567"/>
                </a:cubicBezTo>
                <a:cubicBezTo>
                  <a:pt x="1022" y="4567"/>
                  <a:pt x="0" y="3543"/>
                  <a:pt x="0" y="2283"/>
                </a:cubicBezTo>
                <a:cubicBezTo>
                  <a:pt x="0" y="1022"/>
                  <a:pt x="1022" y="0"/>
                  <a:pt x="2284" y="0"/>
                </a:cubicBezTo>
                <a:cubicBezTo>
                  <a:pt x="3545" y="0"/>
                  <a:pt x="4567" y="1022"/>
                  <a:pt x="4567" y="2283"/>
                </a:cubicBez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93" name="Picture 592"/>
          <p:cNvPicPr/>
          <p:nvPr/>
        </p:nvPicPr>
        <p:blipFill>
          <a:blip r:embed="rId5"/>
          <a:stretch/>
        </p:blipFill>
        <p:spPr>
          <a:xfrm>
            <a:off x="12373200" y="-116280"/>
            <a:ext cx="3093480" cy="5961600"/>
          </a:xfrm>
          <a:prstGeom prst="rect">
            <a:avLst/>
          </a:prstGeom>
          <a:ln w="0">
            <a:noFill/>
          </a:ln>
        </p:spPr>
      </p:pic>
      <p:sp>
        <p:nvSpPr>
          <p:cNvPr id="594" name="Freeform 593"/>
          <p:cNvSpPr/>
          <p:nvPr/>
        </p:nvSpPr>
        <p:spPr>
          <a:xfrm>
            <a:off x="12375360" y="4199760"/>
            <a:ext cx="1643760" cy="1644120"/>
          </a:xfrm>
          <a:custGeom>
            <a:avLst/>
            <a:gdLst/>
            <a:ahLst/>
            <a:cxnLst/>
            <a:rect l="0" t="0" r="r" b="b"/>
            <a:pathLst>
              <a:path w="4567" h="4568">
                <a:moveTo>
                  <a:pt x="4566" y="2283"/>
                </a:moveTo>
                <a:cubicBezTo>
                  <a:pt x="4566" y="3544"/>
                  <a:pt x="3543" y="4567"/>
                  <a:pt x="2283" y="4567"/>
                </a:cubicBezTo>
                <a:cubicBezTo>
                  <a:pt x="1022" y="4567"/>
                  <a:pt x="0" y="3544"/>
                  <a:pt x="0" y="2283"/>
                </a:cubicBezTo>
                <a:cubicBezTo>
                  <a:pt x="0" y="1022"/>
                  <a:pt x="1022" y="0"/>
                  <a:pt x="2283" y="0"/>
                </a:cubicBezTo>
                <a:cubicBezTo>
                  <a:pt x="3543" y="0"/>
                  <a:pt x="4566" y="1022"/>
                  <a:pt x="4566" y="2283"/>
                </a:cubicBez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95" name="Picture 594"/>
          <p:cNvPicPr/>
          <p:nvPr/>
        </p:nvPicPr>
        <p:blipFill>
          <a:blip r:embed="rId5"/>
          <a:stretch/>
        </p:blipFill>
        <p:spPr>
          <a:xfrm>
            <a:off x="7864560" y="7467480"/>
            <a:ext cx="2941920" cy="5669280"/>
          </a:xfrm>
          <a:prstGeom prst="rect">
            <a:avLst/>
          </a:prstGeom>
          <a:ln w="0">
            <a:noFill/>
          </a:ln>
        </p:spPr>
      </p:pic>
      <p:sp>
        <p:nvSpPr>
          <p:cNvPr id="596" name="Freeform 595"/>
          <p:cNvSpPr/>
          <p:nvPr/>
        </p:nvSpPr>
        <p:spPr>
          <a:xfrm>
            <a:off x="7992000" y="7467480"/>
            <a:ext cx="1644120" cy="1644120"/>
          </a:xfrm>
          <a:custGeom>
            <a:avLst/>
            <a:gdLst/>
            <a:ahLst/>
            <a:cxnLst/>
            <a:rect l="0" t="0" r="r" b="b"/>
            <a:pathLst>
              <a:path w="4568" h="4568">
                <a:moveTo>
                  <a:pt x="4567" y="2283"/>
                </a:moveTo>
                <a:cubicBezTo>
                  <a:pt x="4567" y="3544"/>
                  <a:pt x="3545" y="4567"/>
                  <a:pt x="2283" y="4567"/>
                </a:cubicBezTo>
                <a:cubicBezTo>
                  <a:pt x="1023" y="4567"/>
                  <a:pt x="0" y="3544"/>
                  <a:pt x="0" y="2283"/>
                </a:cubicBezTo>
                <a:cubicBezTo>
                  <a:pt x="0" y="1022"/>
                  <a:pt x="1023" y="0"/>
                  <a:pt x="2283" y="0"/>
                </a:cubicBezTo>
                <a:cubicBezTo>
                  <a:pt x="3545" y="0"/>
                  <a:pt x="4567" y="1022"/>
                  <a:pt x="4567" y="2283"/>
                </a:cubicBez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597" name="Picture 596"/>
          <p:cNvPicPr/>
          <p:nvPr/>
        </p:nvPicPr>
        <p:blipFill>
          <a:blip r:embed="rId5"/>
          <a:stretch/>
        </p:blipFill>
        <p:spPr>
          <a:xfrm>
            <a:off x="2999880" y="2418120"/>
            <a:ext cx="3767040" cy="7259760"/>
          </a:xfrm>
          <a:prstGeom prst="rect">
            <a:avLst/>
          </a:prstGeom>
          <a:ln w="0">
            <a:noFill/>
          </a:ln>
        </p:spPr>
      </p:pic>
      <p:sp>
        <p:nvSpPr>
          <p:cNvPr id="598" name="Freeform 597"/>
          <p:cNvSpPr/>
          <p:nvPr/>
        </p:nvSpPr>
        <p:spPr>
          <a:xfrm>
            <a:off x="5119560" y="5485680"/>
            <a:ext cx="1643760" cy="1644120"/>
          </a:xfrm>
          <a:custGeom>
            <a:avLst/>
            <a:gdLst/>
            <a:ahLst/>
            <a:cxnLst/>
            <a:rect l="0" t="0" r="r" b="b"/>
            <a:pathLst>
              <a:path w="4567" h="4568">
                <a:moveTo>
                  <a:pt x="4566" y="2284"/>
                </a:moveTo>
                <a:cubicBezTo>
                  <a:pt x="4566" y="3545"/>
                  <a:pt x="3544" y="4567"/>
                  <a:pt x="2283" y="4567"/>
                </a:cubicBezTo>
                <a:cubicBezTo>
                  <a:pt x="1022" y="4567"/>
                  <a:pt x="0" y="3545"/>
                  <a:pt x="0" y="2284"/>
                </a:cubicBezTo>
                <a:cubicBezTo>
                  <a:pt x="0" y="1023"/>
                  <a:pt x="1022" y="0"/>
                  <a:pt x="2283" y="0"/>
                </a:cubicBezTo>
                <a:cubicBezTo>
                  <a:pt x="3544" y="0"/>
                  <a:pt x="4566" y="1023"/>
                  <a:pt x="4566" y="2284"/>
                </a:cubicBezTo>
                <a:close/>
              </a:path>
            </a:pathLst>
          </a:custGeom>
          <a:noFill/>
          <a:ln w="0">
            <a:noFill/>
          </a:ln>
        </p:spPr>
      </p:sp>
      <p:sp>
        <p:nvSpPr>
          <p:cNvPr id="599" name="Freeform 598"/>
          <p:cNvSpPr/>
          <p:nvPr/>
        </p:nvSpPr>
        <p:spPr>
          <a:xfrm>
            <a:off x="7123680" y="3794400"/>
            <a:ext cx="4167360" cy="1848600"/>
          </a:xfrm>
          <a:custGeom>
            <a:avLst/>
            <a:gdLst/>
            <a:ahLst/>
            <a:cxnLst/>
            <a:rect l="0" t="0" r="r" b="b"/>
            <a:pathLst>
              <a:path w="11577" h="5136">
                <a:moveTo>
                  <a:pt x="0" y="0"/>
                </a:moveTo>
                <a:lnTo>
                  <a:pt x="11576" y="0"/>
                </a:lnTo>
                <a:lnTo>
                  <a:pt x="11576" y="5135"/>
                </a:lnTo>
                <a:lnTo>
                  <a:pt x="0" y="513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00" name="TextBox 599"/>
          <p:cNvSpPr txBox="1"/>
          <p:nvPr/>
        </p:nvSpPr>
        <p:spPr>
          <a:xfrm>
            <a:off x="1749960" y="1150920"/>
            <a:ext cx="3564000" cy="106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7200" b="0" strike="noStrike" spc="-1">
                <a:solidFill>
                  <a:srgbClr val="3C8740"/>
                </a:solidFill>
                <a:latin typeface="OpenSansular"/>
              </a:rPr>
              <a:t>Cei 5 R:</a:t>
            </a:r>
            <a:endParaRPr lang="en-US" sz="7200" b="0" strike="noStrike" spc="-1">
              <a:latin typeface="Times New Roman"/>
            </a:endParaRPr>
          </a:p>
        </p:txBody>
      </p:sp>
      <p:sp>
        <p:nvSpPr>
          <p:cNvPr id="601" name="Freeform 600"/>
          <p:cNvSpPr/>
          <p:nvPr/>
        </p:nvSpPr>
        <p:spPr>
          <a:xfrm>
            <a:off x="9770040" y="2620080"/>
            <a:ext cx="3233520" cy="635760"/>
          </a:xfrm>
          <a:custGeom>
            <a:avLst/>
            <a:gdLst/>
            <a:ahLst/>
            <a:cxnLst/>
            <a:rect l="0" t="0" r="r" b="b"/>
            <a:pathLst>
              <a:path w="8983" h="1767">
                <a:moveTo>
                  <a:pt x="0" y="0"/>
                </a:moveTo>
                <a:lnTo>
                  <a:pt x="8982" y="0"/>
                </a:lnTo>
                <a:lnTo>
                  <a:pt x="8982" y="1766"/>
                </a:lnTo>
                <a:lnTo>
                  <a:pt x="0" y="17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02" name="TextBox 601"/>
          <p:cNvSpPr txBox="1"/>
          <p:nvPr/>
        </p:nvSpPr>
        <p:spPr>
          <a:xfrm>
            <a:off x="8479080" y="3832200"/>
            <a:ext cx="1735200" cy="137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9310" b="1" strike="noStrike" spc="-1">
                <a:solidFill>
                  <a:srgbClr val="3C8740"/>
                </a:solidFill>
                <a:latin typeface="OpenSans"/>
              </a:rPr>
              <a:t>5R</a:t>
            </a:r>
            <a:endParaRPr lang="en-US" sz="9310" b="0" strike="noStrike" spc="-1">
              <a:latin typeface="Times New Roman"/>
            </a:endParaRPr>
          </a:p>
        </p:txBody>
      </p:sp>
      <p:sp>
        <p:nvSpPr>
          <p:cNvPr id="603" name="Freeform 602"/>
          <p:cNvSpPr/>
          <p:nvPr/>
        </p:nvSpPr>
        <p:spPr>
          <a:xfrm>
            <a:off x="10121040" y="6074280"/>
            <a:ext cx="3162960" cy="635400"/>
          </a:xfrm>
          <a:custGeom>
            <a:avLst/>
            <a:gdLst/>
            <a:ahLst/>
            <a:cxnLst/>
            <a:rect l="0" t="0" r="r" b="b"/>
            <a:pathLst>
              <a:path w="8787" h="1766">
                <a:moveTo>
                  <a:pt x="0" y="0"/>
                </a:moveTo>
                <a:lnTo>
                  <a:pt x="8786" y="0"/>
                </a:lnTo>
                <a:lnTo>
                  <a:pt x="8786" y="1765"/>
                </a:lnTo>
                <a:lnTo>
                  <a:pt x="0" y="17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04" name="TextBox 603"/>
          <p:cNvSpPr txBox="1"/>
          <p:nvPr/>
        </p:nvSpPr>
        <p:spPr>
          <a:xfrm>
            <a:off x="10429560" y="2633400"/>
            <a:ext cx="2044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FFFFFF"/>
                </a:solidFill>
                <a:latin typeface="OpenSansular"/>
              </a:rPr>
              <a:t>REDUCEM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605" name="Freeform 604"/>
          <p:cNvSpPr/>
          <p:nvPr/>
        </p:nvSpPr>
        <p:spPr>
          <a:xfrm>
            <a:off x="4903560" y="4785840"/>
            <a:ext cx="2745720" cy="635760"/>
          </a:xfrm>
          <a:custGeom>
            <a:avLst/>
            <a:gdLst/>
            <a:ahLst/>
            <a:cxnLst/>
            <a:rect l="0" t="0" r="r" b="b"/>
            <a:pathLst>
              <a:path w="7628" h="1767">
                <a:moveTo>
                  <a:pt x="0" y="0"/>
                </a:moveTo>
                <a:lnTo>
                  <a:pt x="7627" y="0"/>
                </a:lnTo>
                <a:lnTo>
                  <a:pt x="7627" y="1766"/>
                </a:lnTo>
                <a:lnTo>
                  <a:pt x="0" y="17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06" name="TextBox 605"/>
          <p:cNvSpPr txBox="1"/>
          <p:nvPr/>
        </p:nvSpPr>
        <p:spPr>
          <a:xfrm>
            <a:off x="10586520" y="6087240"/>
            <a:ext cx="23720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FFFFFF"/>
                </a:solidFill>
                <a:latin typeface="OpenSansular"/>
              </a:rPr>
              <a:t>REFOLOSIM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607" name="Freeform 606"/>
          <p:cNvSpPr/>
          <p:nvPr/>
        </p:nvSpPr>
        <p:spPr>
          <a:xfrm>
            <a:off x="7269120" y="6874920"/>
            <a:ext cx="2995920" cy="635400"/>
          </a:xfrm>
          <a:custGeom>
            <a:avLst/>
            <a:gdLst/>
            <a:ahLst/>
            <a:cxnLst/>
            <a:rect l="0" t="0" r="r" b="b"/>
            <a:pathLst>
              <a:path w="8323" h="1766">
                <a:moveTo>
                  <a:pt x="0" y="0"/>
                </a:moveTo>
                <a:lnTo>
                  <a:pt x="8322" y="0"/>
                </a:lnTo>
                <a:lnTo>
                  <a:pt x="8322" y="1765"/>
                </a:lnTo>
                <a:lnTo>
                  <a:pt x="0" y="17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08" name="TextBox 607"/>
          <p:cNvSpPr txBox="1"/>
          <p:nvPr/>
        </p:nvSpPr>
        <p:spPr>
          <a:xfrm>
            <a:off x="5308200" y="4799160"/>
            <a:ext cx="20854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FFFFFF"/>
                </a:solidFill>
                <a:latin typeface="OpenSansular"/>
              </a:rPr>
              <a:t>RECICLĂM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609" name="Freeform 608"/>
          <p:cNvSpPr/>
          <p:nvPr/>
        </p:nvSpPr>
        <p:spPr>
          <a:xfrm>
            <a:off x="6385320" y="2252520"/>
            <a:ext cx="2673000" cy="635400"/>
          </a:xfrm>
          <a:custGeom>
            <a:avLst/>
            <a:gdLst/>
            <a:ahLst/>
            <a:cxnLst/>
            <a:rect l="0" t="0" r="r" b="b"/>
            <a:pathLst>
              <a:path w="7426" h="1766">
                <a:moveTo>
                  <a:pt x="0" y="0"/>
                </a:moveTo>
                <a:lnTo>
                  <a:pt x="7425" y="0"/>
                </a:lnTo>
                <a:lnTo>
                  <a:pt x="7425" y="1765"/>
                </a:lnTo>
                <a:lnTo>
                  <a:pt x="0" y="17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10" name="TextBox 609"/>
          <p:cNvSpPr txBox="1"/>
          <p:nvPr/>
        </p:nvSpPr>
        <p:spPr>
          <a:xfrm>
            <a:off x="7841520" y="6887880"/>
            <a:ext cx="1978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FFFFFF"/>
                </a:solidFill>
                <a:latin typeface="OpenSansular"/>
              </a:rPr>
              <a:t>REPARĂM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611" name="Freeform 610"/>
          <p:cNvSpPr/>
          <p:nvPr/>
        </p:nvSpPr>
        <p:spPr>
          <a:xfrm>
            <a:off x="7990200" y="78750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12" name="Picture 611"/>
          <p:cNvPicPr/>
          <p:nvPr/>
        </p:nvPicPr>
        <p:blipFill>
          <a:blip r:embed="rId6"/>
          <a:stretch/>
        </p:blipFill>
        <p:spPr>
          <a:xfrm>
            <a:off x="7990560" y="78750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13" name="Freeform 612"/>
          <p:cNvSpPr/>
          <p:nvPr/>
        </p:nvSpPr>
        <p:spPr>
          <a:xfrm>
            <a:off x="403452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14" name="Picture 613"/>
          <p:cNvPicPr/>
          <p:nvPr/>
        </p:nvPicPr>
        <p:blipFill>
          <a:blip r:embed="rId6"/>
          <a:stretch/>
        </p:blipFill>
        <p:spPr>
          <a:xfrm>
            <a:off x="40348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15" name="Freeform 614"/>
          <p:cNvSpPr/>
          <p:nvPr/>
        </p:nvSpPr>
        <p:spPr>
          <a:xfrm>
            <a:off x="1602000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16" name="Picture 615"/>
          <p:cNvPicPr/>
          <p:nvPr/>
        </p:nvPicPr>
        <p:blipFill>
          <a:blip r:embed="rId6"/>
          <a:stretch/>
        </p:blipFill>
        <p:spPr>
          <a:xfrm>
            <a:off x="160203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17" name="Freeform 616"/>
          <p:cNvSpPr/>
          <p:nvPr/>
        </p:nvSpPr>
        <p:spPr>
          <a:xfrm>
            <a:off x="5724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18" name="Picture 617"/>
          <p:cNvPicPr/>
          <p:nvPr/>
        </p:nvPicPr>
        <p:blipFill>
          <a:blip r:embed="rId6"/>
          <a:stretch/>
        </p:blipFill>
        <p:spPr>
          <a:xfrm>
            <a:off x="5760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19" name="Freeform 618"/>
          <p:cNvSpPr/>
          <p:nvPr/>
        </p:nvSpPr>
        <p:spPr>
          <a:xfrm>
            <a:off x="120250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20" name="Picture 619"/>
          <p:cNvPicPr/>
          <p:nvPr/>
        </p:nvPicPr>
        <p:blipFill>
          <a:blip r:embed="rId6"/>
          <a:stretch/>
        </p:blipFill>
        <p:spPr>
          <a:xfrm>
            <a:off x="120250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21" name="TextBox 620"/>
          <p:cNvSpPr txBox="1"/>
          <p:nvPr/>
        </p:nvSpPr>
        <p:spPr>
          <a:xfrm>
            <a:off x="6803280" y="2265840"/>
            <a:ext cx="19818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FFFFFF"/>
                </a:solidFill>
                <a:latin typeface="OpenSansular"/>
              </a:rPr>
              <a:t>REFUZĂM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Freeform 6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623" name="Freeform 622"/>
          <p:cNvSpPr/>
          <p:nvPr/>
        </p:nvSpPr>
        <p:spPr>
          <a:xfrm>
            <a:off x="412920" y="8098920"/>
            <a:ext cx="2070720" cy="117360"/>
          </a:xfrm>
          <a:custGeom>
            <a:avLst/>
            <a:gdLst/>
            <a:ahLst/>
            <a:cxnLst/>
            <a:rect l="0" t="0" r="r" b="b"/>
            <a:pathLst>
              <a:path w="5753" h="327">
                <a:moveTo>
                  <a:pt x="5426" y="0"/>
                </a:moveTo>
                <a:lnTo>
                  <a:pt x="325" y="0"/>
                </a:lnTo>
                <a:lnTo>
                  <a:pt x="0" y="0"/>
                </a:lnTo>
                <a:lnTo>
                  <a:pt x="325" y="326"/>
                </a:lnTo>
                <a:lnTo>
                  <a:pt x="5426" y="326"/>
                </a:lnTo>
                <a:lnTo>
                  <a:pt x="5752" y="326"/>
                </a:lnTo>
                <a:lnTo>
                  <a:pt x="5426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4" name="Freeform 623"/>
          <p:cNvSpPr/>
          <p:nvPr/>
        </p:nvSpPr>
        <p:spPr>
          <a:xfrm>
            <a:off x="2365920" y="5604480"/>
            <a:ext cx="117720" cy="2611800"/>
          </a:xfrm>
          <a:custGeom>
            <a:avLst/>
            <a:gdLst/>
            <a:ahLst/>
            <a:cxnLst/>
            <a:rect l="0" t="0" r="r" b="b"/>
            <a:pathLst>
              <a:path w="328" h="7256">
                <a:moveTo>
                  <a:pt x="327" y="324"/>
                </a:moveTo>
                <a:lnTo>
                  <a:pt x="0" y="0"/>
                </a:lnTo>
                <a:lnTo>
                  <a:pt x="0" y="324"/>
                </a:lnTo>
                <a:lnTo>
                  <a:pt x="0" y="6930"/>
                </a:lnTo>
                <a:lnTo>
                  <a:pt x="327" y="7255"/>
                </a:lnTo>
                <a:lnTo>
                  <a:pt x="327" y="6930"/>
                </a:lnTo>
                <a:lnTo>
                  <a:pt x="327" y="324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5" name="Freeform 624"/>
          <p:cNvSpPr/>
          <p:nvPr/>
        </p:nvSpPr>
        <p:spPr>
          <a:xfrm>
            <a:off x="412920" y="5604120"/>
            <a:ext cx="1953360" cy="2495160"/>
          </a:xfrm>
          <a:custGeom>
            <a:avLst/>
            <a:gdLst/>
            <a:ahLst/>
            <a:cxnLst/>
            <a:rect l="0" t="0" r="r" b="b"/>
            <a:pathLst>
              <a:path w="5427" h="6932">
                <a:moveTo>
                  <a:pt x="325" y="0"/>
                </a:moveTo>
                <a:lnTo>
                  <a:pt x="0" y="0"/>
                </a:lnTo>
                <a:lnTo>
                  <a:pt x="0" y="325"/>
                </a:lnTo>
                <a:lnTo>
                  <a:pt x="0" y="6931"/>
                </a:lnTo>
                <a:lnTo>
                  <a:pt x="163" y="6931"/>
                </a:lnTo>
                <a:lnTo>
                  <a:pt x="325" y="6931"/>
                </a:lnTo>
                <a:lnTo>
                  <a:pt x="5426" y="6931"/>
                </a:lnTo>
                <a:lnTo>
                  <a:pt x="5426" y="325"/>
                </a:lnTo>
                <a:lnTo>
                  <a:pt x="5426" y="257"/>
                </a:lnTo>
                <a:lnTo>
                  <a:pt x="5426" y="1"/>
                </a:lnTo>
                <a:lnTo>
                  <a:pt x="5426" y="0"/>
                </a:lnTo>
                <a:lnTo>
                  <a:pt x="32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6" name="Freeform 625"/>
          <p:cNvSpPr/>
          <p:nvPr/>
        </p:nvSpPr>
        <p:spPr>
          <a:xfrm>
            <a:off x="2368800" y="7876440"/>
            <a:ext cx="1843200" cy="82440"/>
          </a:xfrm>
          <a:custGeom>
            <a:avLst/>
            <a:gdLst/>
            <a:ahLst/>
            <a:cxnLst/>
            <a:rect l="0" t="0" r="r" b="b"/>
            <a:pathLst>
              <a:path w="5121" h="230">
                <a:moveTo>
                  <a:pt x="4892" y="0"/>
                </a:moveTo>
                <a:lnTo>
                  <a:pt x="228" y="0"/>
                </a:lnTo>
                <a:lnTo>
                  <a:pt x="0" y="0"/>
                </a:lnTo>
                <a:lnTo>
                  <a:pt x="228" y="229"/>
                </a:lnTo>
                <a:lnTo>
                  <a:pt x="4892" y="229"/>
                </a:lnTo>
                <a:lnTo>
                  <a:pt x="5120" y="229"/>
                </a:lnTo>
                <a:lnTo>
                  <a:pt x="489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7" name="Freeform 626"/>
          <p:cNvSpPr/>
          <p:nvPr/>
        </p:nvSpPr>
        <p:spPr>
          <a:xfrm>
            <a:off x="4129560" y="7593120"/>
            <a:ext cx="82440" cy="365760"/>
          </a:xfrm>
          <a:custGeom>
            <a:avLst/>
            <a:gdLst/>
            <a:ahLst/>
            <a:cxnLst/>
            <a:rect l="0" t="0" r="r" b="b"/>
            <a:pathLst>
              <a:path w="230" h="1017">
                <a:moveTo>
                  <a:pt x="229" y="227"/>
                </a:moveTo>
                <a:lnTo>
                  <a:pt x="0" y="0"/>
                </a:lnTo>
                <a:lnTo>
                  <a:pt x="0" y="227"/>
                </a:lnTo>
                <a:lnTo>
                  <a:pt x="0" y="788"/>
                </a:lnTo>
                <a:lnTo>
                  <a:pt x="229" y="1016"/>
                </a:lnTo>
                <a:lnTo>
                  <a:pt x="229" y="788"/>
                </a:lnTo>
                <a:lnTo>
                  <a:pt x="229" y="22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8" name="Freeform 627"/>
          <p:cNvSpPr/>
          <p:nvPr/>
        </p:nvSpPr>
        <p:spPr>
          <a:xfrm>
            <a:off x="2368800" y="7592760"/>
            <a:ext cx="1761120" cy="284040"/>
          </a:xfrm>
          <a:custGeom>
            <a:avLst/>
            <a:gdLst/>
            <a:ahLst/>
            <a:cxnLst/>
            <a:rect l="0" t="0" r="r" b="b"/>
            <a:pathLst>
              <a:path w="4893" h="790">
                <a:moveTo>
                  <a:pt x="228" y="0"/>
                </a:moveTo>
                <a:lnTo>
                  <a:pt x="0" y="0"/>
                </a:lnTo>
                <a:lnTo>
                  <a:pt x="0" y="228"/>
                </a:lnTo>
                <a:lnTo>
                  <a:pt x="0" y="789"/>
                </a:lnTo>
                <a:lnTo>
                  <a:pt x="114" y="789"/>
                </a:lnTo>
                <a:lnTo>
                  <a:pt x="228" y="789"/>
                </a:lnTo>
                <a:lnTo>
                  <a:pt x="4892" y="789"/>
                </a:lnTo>
                <a:lnTo>
                  <a:pt x="4892" y="228"/>
                </a:lnTo>
                <a:lnTo>
                  <a:pt x="4892" y="181"/>
                </a:lnTo>
                <a:lnTo>
                  <a:pt x="4892" y="1"/>
                </a:lnTo>
                <a:lnTo>
                  <a:pt x="4892" y="0"/>
                </a:lnTo>
                <a:lnTo>
                  <a:pt x="228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629" name="Freeform 628"/>
          <p:cNvSpPr/>
          <p:nvPr/>
        </p:nvSpPr>
        <p:spPr>
          <a:xfrm>
            <a:off x="273960" y="2039400"/>
            <a:ext cx="8320680" cy="6267240"/>
          </a:xfrm>
          <a:custGeom>
            <a:avLst/>
            <a:gdLst/>
            <a:ahLst/>
            <a:cxnLst/>
            <a:rect l="0" t="0" r="r" b="b"/>
            <a:pathLst>
              <a:path w="23114" h="17410">
                <a:moveTo>
                  <a:pt x="0" y="0"/>
                </a:moveTo>
                <a:lnTo>
                  <a:pt x="23113" y="0"/>
                </a:lnTo>
                <a:lnTo>
                  <a:pt x="23113" y="17409"/>
                </a:lnTo>
                <a:lnTo>
                  <a:pt x="0" y="1740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30" name="Picture 629"/>
          <p:cNvPicPr/>
          <p:nvPr/>
        </p:nvPicPr>
        <p:blipFill>
          <a:blip r:embed="rId2"/>
          <a:stretch/>
        </p:blipFill>
        <p:spPr>
          <a:xfrm>
            <a:off x="273960" y="2039400"/>
            <a:ext cx="8320320" cy="6266520"/>
          </a:xfrm>
          <a:prstGeom prst="rect">
            <a:avLst/>
          </a:prstGeom>
          <a:ln w="0">
            <a:noFill/>
          </a:ln>
        </p:spPr>
      </p:pic>
      <p:sp>
        <p:nvSpPr>
          <p:cNvPr id="631" name="Freeform 630"/>
          <p:cNvSpPr/>
          <p:nvPr/>
        </p:nvSpPr>
        <p:spPr>
          <a:xfrm>
            <a:off x="15400440" y="1289160"/>
            <a:ext cx="2406960" cy="2321640"/>
          </a:xfrm>
          <a:custGeom>
            <a:avLst/>
            <a:gdLst/>
            <a:ahLst/>
            <a:cxnLst/>
            <a:rect l="0" t="0" r="r" b="b"/>
            <a:pathLst>
              <a:path w="6687" h="6450">
                <a:moveTo>
                  <a:pt x="0" y="0"/>
                </a:moveTo>
                <a:lnTo>
                  <a:pt x="6686" y="0"/>
                </a:lnTo>
                <a:lnTo>
                  <a:pt x="6686" y="6449"/>
                </a:lnTo>
                <a:lnTo>
                  <a:pt x="0" y="644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32" name="Picture 631"/>
          <p:cNvPicPr/>
          <p:nvPr/>
        </p:nvPicPr>
        <p:blipFill>
          <a:blip r:embed="rId3"/>
          <a:stretch/>
        </p:blipFill>
        <p:spPr>
          <a:xfrm>
            <a:off x="15400440" y="1289520"/>
            <a:ext cx="2406240" cy="2320920"/>
          </a:xfrm>
          <a:prstGeom prst="rect">
            <a:avLst/>
          </a:prstGeom>
          <a:ln w="0">
            <a:noFill/>
          </a:ln>
        </p:spPr>
      </p:pic>
      <p:sp>
        <p:nvSpPr>
          <p:cNvPr id="633" name="Freeform 632"/>
          <p:cNvSpPr/>
          <p:nvPr/>
        </p:nvSpPr>
        <p:spPr>
          <a:xfrm>
            <a:off x="11046600" y="784080"/>
            <a:ext cx="3921120" cy="3921120"/>
          </a:xfrm>
          <a:custGeom>
            <a:avLst/>
            <a:gdLst/>
            <a:ahLst/>
            <a:cxnLst/>
            <a:rect l="0" t="0" r="r" b="b"/>
            <a:pathLst>
              <a:path w="10893" h="10893">
                <a:moveTo>
                  <a:pt x="0" y="0"/>
                </a:moveTo>
                <a:lnTo>
                  <a:pt x="10892" y="0"/>
                </a:lnTo>
                <a:lnTo>
                  <a:pt x="10892" y="10892"/>
                </a:lnTo>
                <a:lnTo>
                  <a:pt x="0" y="108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34" name="Picture 633"/>
          <p:cNvPicPr/>
          <p:nvPr/>
        </p:nvPicPr>
        <p:blipFill>
          <a:blip r:embed="rId4"/>
          <a:stretch/>
        </p:blipFill>
        <p:spPr>
          <a:xfrm>
            <a:off x="11046600" y="784080"/>
            <a:ext cx="3920400" cy="3920400"/>
          </a:xfrm>
          <a:prstGeom prst="rect">
            <a:avLst/>
          </a:prstGeom>
          <a:ln w="0">
            <a:noFill/>
          </a:ln>
        </p:spPr>
      </p:pic>
      <p:sp>
        <p:nvSpPr>
          <p:cNvPr id="635" name="Freeform 634"/>
          <p:cNvSpPr/>
          <p:nvPr/>
        </p:nvSpPr>
        <p:spPr>
          <a:xfrm>
            <a:off x="12543840" y="3823200"/>
            <a:ext cx="4948920" cy="4948920"/>
          </a:xfrm>
          <a:custGeom>
            <a:avLst/>
            <a:gdLst/>
            <a:ahLst/>
            <a:cxnLst/>
            <a:rect l="0" t="0" r="r" b="b"/>
            <a:pathLst>
              <a:path w="13748" h="13748">
                <a:moveTo>
                  <a:pt x="0" y="0"/>
                </a:moveTo>
                <a:lnTo>
                  <a:pt x="13747" y="0"/>
                </a:lnTo>
                <a:lnTo>
                  <a:pt x="13747" y="13747"/>
                </a:lnTo>
                <a:lnTo>
                  <a:pt x="0" y="137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36" name="Picture 635"/>
          <p:cNvPicPr/>
          <p:nvPr/>
        </p:nvPicPr>
        <p:blipFill>
          <a:blip r:embed="rId5"/>
          <a:stretch/>
        </p:blipFill>
        <p:spPr>
          <a:xfrm>
            <a:off x="12543840" y="3823200"/>
            <a:ext cx="4948560" cy="4948560"/>
          </a:xfrm>
          <a:prstGeom prst="rect">
            <a:avLst/>
          </a:prstGeom>
          <a:ln w="0">
            <a:noFill/>
          </a:ln>
        </p:spPr>
      </p:pic>
      <p:sp>
        <p:nvSpPr>
          <p:cNvPr id="637" name="Freeform 636"/>
          <p:cNvSpPr/>
          <p:nvPr/>
        </p:nvSpPr>
        <p:spPr>
          <a:xfrm>
            <a:off x="2271240" y="337680"/>
            <a:ext cx="7877880" cy="1136160"/>
          </a:xfrm>
          <a:custGeom>
            <a:avLst/>
            <a:gdLst/>
            <a:ahLst/>
            <a:cxnLst/>
            <a:rect l="0" t="0" r="r" b="b"/>
            <a:pathLst>
              <a:path w="21884" h="3157">
                <a:moveTo>
                  <a:pt x="0" y="0"/>
                </a:moveTo>
                <a:lnTo>
                  <a:pt x="21883" y="0"/>
                </a:lnTo>
                <a:lnTo>
                  <a:pt x="21883" y="3156"/>
                </a:lnTo>
                <a:lnTo>
                  <a:pt x="0" y="315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38" name="Freeform 637"/>
          <p:cNvSpPr/>
          <p:nvPr/>
        </p:nvSpPr>
        <p:spPr>
          <a:xfrm>
            <a:off x="109080" y="-12168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39" name="Picture 638"/>
          <p:cNvPicPr/>
          <p:nvPr/>
        </p:nvPicPr>
        <p:blipFill>
          <a:blip r:embed="rId6"/>
          <a:stretch/>
        </p:blipFill>
        <p:spPr>
          <a:xfrm>
            <a:off x="109080" y="-12168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640" name="Freeform 639"/>
          <p:cNvSpPr/>
          <p:nvPr/>
        </p:nvSpPr>
        <p:spPr>
          <a:xfrm>
            <a:off x="80298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41" name="Picture 640"/>
          <p:cNvPicPr/>
          <p:nvPr/>
        </p:nvPicPr>
        <p:blipFill>
          <a:blip r:embed="rId7"/>
          <a:stretch/>
        </p:blipFill>
        <p:spPr>
          <a:xfrm>
            <a:off x="802980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42" name="Freeform 641"/>
          <p:cNvSpPr/>
          <p:nvPr/>
        </p:nvSpPr>
        <p:spPr>
          <a:xfrm>
            <a:off x="403452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43" name="Picture 642"/>
          <p:cNvPicPr/>
          <p:nvPr/>
        </p:nvPicPr>
        <p:blipFill>
          <a:blip r:embed="rId7"/>
          <a:stretch/>
        </p:blipFill>
        <p:spPr>
          <a:xfrm>
            <a:off x="40348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44" name="Freeform 643"/>
          <p:cNvSpPr/>
          <p:nvPr/>
        </p:nvSpPr>
        <p:spPr>
          <a:xfrm>
            <a:off x="1602000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45" name="Picture 644"/>
          <p:cNvPicPr/>
          <p:nvPr/>
        </p:nvPicPr>
        <p:blipFill>
          <a:blip r:embed="rId7"/>
          <a:stretch/>
        </p:blipFill>
        <p:spPr>
          <a:xfrm>
            <a:off x="160203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46" name="Freeform 645"/>
          <p:cNvSpPr/>
          <p:nvPr/>
        </p:nvSpPr>
        <p:spPr>
          <a:xfrm>
            <a:off x="5724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47" name="Picture 646"/>
          <p:cNvPicPr/>
          <p:nvPr/>
        </p:nvPicPr>
        <p:blipFill>
          <a:blip r:embed="rId7"/>
          <a:stretch/>
        </p:blipFill>
        <p:spPr>
          <a:xfrm>
            <a:off x="5760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48" name="Freeform 647"/>
          <p:cNvSpPr/>
          <p:nvPr/>
        </p:nvSpPr>
        <p:spPr>
          <a:xfrm>
            <a:off x="120250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49" name="Picture 648"/>
          <p:cNvPicPr/>
          <p:nvPr/>
        </p:nvPicPr>
        <p:blipFill>
          <a:blip r:embed="rId7"/>
          <a:stretch/>
        </p:blipFill>
        <p:spPr>
          <a:xfrm>
            <a:off x="120250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50" name="Freeform 649"/>
          <p:cNvSpPr/>
          <p:nvPr/>
        </p:nvSpPr>
        <p:spPr>
          <a:xfrm>
            <a:off x="8029800" y="2216160"/>
            <a:ext cx="2926080" cy="4949280"/>
          </a:xfrm>
          <a:custGeom>
            <a:avLst/>
            <a:gdLst/>
            <a:ahLst/>
            <a:cxnLst/>
            <a:rect l="0" t="0" r="r" b="b"/>
            <a:pathLst>
              <a:path w="8129" h="13749">
                <a:moveTo>
                  <a:pt x="4081" y="0"/>
                </a:moveTo>
                <a:cubicBezTo>
                  <a:pt x="2918" y="0"/>
                  <a:pt x="1983" y="335"/>
                  <a:pt x="1274" y="1006"/>
                </a:cubicBezTo>
                <a:cubicBezTo>
                  <a:pt x="568" y="1676"/>
                  <a:pt x="143" y="2641"/>
                  <a:pt x="0" y="3901"/>
                </a:cubicBezTo>
                <a:lnTo>
                  <a:pt x="1589" y="4104"/>
                </a:lnTo>
                <a:cubicBezTo>
                  <a:pt x="1727" y="3164"/>
                  <a:pt x="2016" y="2472"/>
                  <a:pt x="2457" y="2030"/>
                </a:cubicBezTo>
                <a:cubicBezTo>
                  <a:pt x="2898" y="1587"/>
                  <a:pt x="3448" y="1366"/>
                  <a:pt x="4107" y="1366"/>
                </a:cubicBezTo>
                <a:cubicBezTo>
                  <a:pt x="4788" y="1366"/>
                  <a:pt x="5364" y="1611"/>
                  <a:pt x="5833" y="2100"/>
                </a:cubicBezTo>
                <a:cubicBezTo>
                  <a:pt x="6304" y="2588"/>
                  <a:pt x="6539" y="3155"/>
                  <a:pt x="6539" y="3800"/>
                </a:cubicBezTo>
                <a:cubicBezTo>
                  <a:pt x="6539" y="4157"/>
                  <a:pt x="6459" y="4485"/>
                  <a:pt x="6298" y="4787"/>
                </a:cubicBezTo>
                <a:cubicBezTo>
                  <a:pt x="6137" y="5088"/>
                  <a:pt x="5789" y="5492"/>
                  <a:pt x="5252" y="6001"/>
                </a:cubicBezTo>
                <a:cubicBezTo>
                  <a:pt x="4718" y="6507"/>
                  <a:pt x="4347" y="6892"/>
                  <a:pt x="4141" y="7156"/>
                </a:cubicBezTo>
                <a:cubicBezTo>
                  <a:pt x="3860" y="7519"/>
                  <a:pt x="3657" y="7878"/>
                  <a:pt x="3531" y="8235"/>
                </a:cubicBezTo>
                <a:cubicBezTo>
                  <a:pt x="3359" y="8708"/>
                  <a:pt x="3273" y="9271"/>
                  <a:pt x="3273" y="9922"/>
                </a:cubicBezTo>
                <a:cubicBezTo>
                  <a:pt x="3273" y="10033"/>
                  <a:pt x="3276" y="10199"/>
                  <a:pt x="3282" y="10420"/>
                </a:cubicBezTo>
                <a:lnTo>
                  <a:pt x="4768" y="10420"/>
                </a:lnTo>
                <a:cubicBezTo>
                  <a:pt x="4780" y="9756"/>
                  <a:pt x="4823" y="9277"/>
                  <a:pt x="4897" y="8982"/>
                </a:cubicBezTo>
                <a:cubicBezTo>
                  <a:pt x="4971" y="8687"/>
                  <a:pt x="5086" y="8425"/>
                  <a:pt x="5241" y="8198"/>
                </a:cubicBezTo>
                <a:cubicBezTo>
                  <a:pt x="5395" y="7971"/>
                  <a:pt x="5725" y="7617"/>
                  <a:pt x="6230" y="7138"/>
                </a:cubicBezTo>
                <a:cubicBezTo>
                  <a:pt x="6980" y="6425"/>
                  <a:pt x="7484" y="5819"/>
                  <a:pt x="7742" y="5321"/>
                </a:cubicBezTo>
                <a:cubicBezTo>
                  <a:pt x="7999" y="4823"/>
                  <a:pt x="8128" y="4279"/>
                  <a:pt x="8128" y="3689"/>
                </a:cubicBezTo>
                <a:cubicBezTo>
                  <a:pt x="8128" y="2669"/>
                  <a:pt x="7762" y="1799"/>
                  <a:pt x="7029" y="1080"/>
                </a:cubicBezTo>
                <a:cubicBezTo>
                  <a:pt x="6296" y="360"/>
                  <a:pt x="5312" y="0"/>
                  <a:pt x="4081" y="0"/>
                </a:cubicBezTo>
                <a:moveTo>
                  <a:pt x="3187" y="11858"/>
                </a:moveTo>
                <a:lnTo>
                  <a:pt x="3187" y="13748"/>
                </a:lnTo>
                <a:lnTo>
                  <a:pt x="4949" y="13748"/>
                </a:lnTo>
                <a:lnTo>
                  <a:pt x="4949" y="11858"/>
                </a:lnTo>
                <a:lnTo>
                  <a:pt x="3187" y="11858"/>
                </a:lnTo>
                <a:close/>
              </a:path>
            </a:pathLst>
          </a:custGeom>
          <a:solidFill>
            <a:srgbClr val="B6D7A8"/>
          </a:solidFill>
          <a:ln w="0">
            <a:noFill/>
          </a:ln>
        </p:spPr>
      </p:sp>
      <p:sp>
        <p:nvSpPr>
          <p:cNvPr id="651" name="TextBox 650"/>
          <p:cNvSpPr txBox="1"/>
          <p:nvPr/>
        </p:nvSpPr>
        <p:spPr>
          <a:xfrm>
            <a:off x="2357280" y="400320"/>
            <a:ext cx="72932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Deșeuri sau gunoi?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Freeform 65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653" name="Freeform 652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54" name="Picture 653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55" name="Freeform 654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56" name="Picture 655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57" name="Freeform 656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58" name="Picture 657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59" name="Freeform 658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60" name="Picture 659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61" name="Freeform 660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662" name="Picture 661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663" name="Freeform 662"/>
          <p:cNvSpPr/>
          <p:nvPr/>
        </p:nvSpPr>
        <p:spPr>
          <a:xfrm>
            <a:off x="719280" y="642240"/>
            <a:ext cx="19736280" cy="11302200"/>
          </a:xfrm>
          <a:custGeom>
            <a:avLst/>
            <a:gdLst/>
            <a:ahLst/>
            <a:cxnLst/>
            <a:rect l="0" t="0" r="r" b="b"/>
            <a:pathLst>
              <a:path w="54824" h="31396">
                <a:moveTo>
                  <a:pt x="0" y="0"/>
                </a:moveTo>
                <a:lnTo>
                  <a:pt x="54823" y="0"/>
                </a:lnTo>
                <a:lnTo>
                  <a:pt x="54823" y="39"/>
                </a:lnTo>
                <a:lnTo>
                  <a:pt x="0" y="39"/>
                </a:lnTo>
                <a:lnTo>
                  <a:pt x="0" y="0"/>
                </a:lnTo>
                <a:moveTo>
                  <a:pt x="0" y="10452"/>
                </a:moveTo>
                <a:lnTo>
                  <a:pt x="54823" y="10452"/>
                </a:lnTo>
                <a:lnTo>
                  <a:pt x="54823" y="10490"/>
                </a:lnTo>
                <a:lnTo>
                  <a:pt x="0" y="10490"/>
                </a:lnTo>
                <a:lnTo>
                  <a:pt x="0" y="10452"/>
                </a:lnTo>
                <a:moveTo>
                  <a:pt x="0" y="20904"/>
                </a:moveTo>
                <a:lnTo>
                  <a:pt x="54823" y="20904"/>
                </a:lnTo>
                <a:lnTo>
                  <a:pt x="54823" y="20943"/>
                </a:lnTo>
                <a:lnTo>
                  <a:pt x="0" y="20943"/>
                </a:lnTo>
                <a:lnTo>
                  <a:pt x="0" y="20904"/>
                </a:lnTo>
                <a:moveTo>
                  <a:pt x="0" y="31356"/>
                </a:moveTo>
                <a:lnTo>
                  <a:pt x="54823" y="31356"/>
                </a:lnTo>
                <a:lnTo>
                  <a:pt x="54823" y="31395"/>
                </a:lnTo>
                <a:lnTo>
                  <a:pt x="0" y="31395"/>
                </a:lnTo>
                <a:lnTo>
                  <a:pt x="0" y="31356"/>
                </a:lnTo>
                <a:close/>
              </a:path>
            </a:pathLst>
          </a:custGeom>
          <a:solidFill>
            <a:srgbClr val="D17165">
              <a:alpha val="24000"/>
            </a:srgbClr>
          </a:solidFill>
          <a:ln w="0">
            <a:noFill/>
          </a:ln>
        </p:spPr>
      </p:sp>
      <p:sp>
        <p:nvSpPr>
          <p:cNvPr id="664" name="Freeform 663"/>
          <p:cNvSpPr/>
          <p:nvPr/>
        </p:nvSpPr>
        <p:spPr>
          <a:xfrm>
            <a:off x="1451160" y="7889040"/>
            <a:ext cx="1361880" cy="1149840"/>
          </a:xfrm>
          <a:custGeom>
            <a:avLst/>
            <a:gdLst/>
            <a:ahLst/>
            <a:cxnLst/>
            <a:rect l="0" t="0" r="r" b="b"/>
            <a:pathLst>
              <a:path w="3784" h="3195">
                <a:moveTo>
                  <a:pt x="0" y="2455"/>
                </a:moveTo>
                <a:lnTo>
                  <a:pt x="2907" y="0"/>
                </a:lnTo>
                <a:lnTo>
                  <a:pt x="3783" y="739"/>
                </a:lnTo>
                <a:lnTo>
                  <a:pt x="875" y="3194"/>
                </a:lnTo>
                <a:lnTo>
                  <a:pt x="0" y="2455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65" name="TextBox 664"/>
          <p:cNvSpPr txBox="1"/>
          <p:nvPr/>
        </p:nvSpPr>
        <p:spPr>
          <a:xfrm rot="19190400">
            <a:off x="1456920" y="8235000"/>
            <a:ext cx="143640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Germani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66" name="Freeform 665"/>
          <p:cNvSpPr/>
          <p:nvPr/>
        </p:nvSpPr>
        <p:spPr>
          <a:xfrm>
            <a:off x="2957760" y="7899840"/>
            <a:ext cx="1244160" cy="1050120"/>
          </a:xfrm>
          <a:custGeom>
            <a:avLst/>
            <a:gdLst/>
            <a:ahLst/>
            <a:cxnLst/>
            <a:rect l="0" t="0" r="r" b="b"/>
            <a:pathLst>
              <a:path w="3457" h="2918">
                <a:moveTo>
                  <a:pt x="0" y="2199"/>
                </a:moveTo>
                <a:lnTo>
                  <a:pt x="2607" y="0"/>
                </a:lnTo>
                <a:lnTo>
                  <a:pt x="3456" y="717"/>
                </a:lnTo>
                <a:lnTo>
                  <a:pt x="850" y="2917"/>
                </a:lnTo>
                <a:lnTo>
                  <a:pt x="0" y="2199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67" name="TextBox 666"/>
          <p:cNvSpPr txBox="1"/>
          <p:nvPr/>
        </p:nvSpPr>
        <p:spPr>
          <a:xfrm rot="19190400">
            <a:off x="2427480" y="860652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68" name="Freeform 667"/>
          <p:cNvSpPr/>
          <p:nvPr/>
        </p:nvSpPr>
        <p:spPr>
          <a:xfrm>
            <a:off x="4354920" y="7889040"/>
            <a:ext cx="1229760" cy="1038240"/>
          </a:xfrm>
          <a:custGeom>
            <a:avLst/>
            <a:gdLst/>
            <a:ahLst/>
            <a:cxnLst/>
            <a:rect l="0" t="0" r="r" b="b"/>
            <a:pathLst>
              <a:path w="3417" h="2885">
                <a:moveTo>
                  <a:pt x="0" y="2144"/>
                </a:moveTo>
                <a:lnTo>
                  <a:pt x="2539" y="0"/>
                </a:lnTo>
                <a:lnTo>
                  <a:pt x="3416" y="739"/>
                </a:lnTo>
                <a:lnTo>
                  <a:pt x="875" y="2884"/>
                </a:lnTo>
                <a:lnTo>
                  <a:pt x="0" y="2144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69" name="TextBox 668"/>
          <p:cNvSpPr txBox="1"/>
          <p:nvPr/>
        </p:nvSpPr>
        <p:spPr>
          <a:xfrm rot="19190400">
            <a:off x="3030480" y="8206200"/>
            <a:ext cx="118044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Austria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0" name="TextBox 669"/>
          <p:cNvSpPr txBox="1"/>
          <p:nvPr/>
        </p:nvSpPr>
        <p:spPr>
          <a:xfrm rot="19190400">
            <a:off x="4389840" y="8191080"/>
            <a:ext cx="121824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Sloveni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1" name="Freeform 670"/>
          <p:cNvSpPr/>
          <p:nvPr/>
        </p:nvSpPr>
        <p:spPr>
          <a:xfrm>
            <a:off x="5992560" y="7889040"/>
            <a:ext cx="978120" cy="825840"/>
          </a:xfrm>
          <a:custGeom>
            <a:avLst/>
            <a:gdLst/>
            <a:ahLst/>
            <a:cxnLst/>
            <a:rect l="0" t="0" r="r" b="b"/>
            <a:pathLst>
              <a:path w="2718" h="2295">
                <a:moveTo>
                  <a:pt x="0" y="1554"/>
                </a:moveTo>
                <a:lnTo>
                  <a:pt x="1841" y="0"/>
                </a:lnTo>
                <a:lnTo>
                  <a:pt x="2717" y="739"/>
                </a:lnTo>
                <a:lnTo>
                  <a:pt x="875" y="2294"/>
                </a:lnTo>
                <a:lnTo>
                  <a:pt x="0" y="1554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72" name="TextBox 671"/>
          <p:cNvSpPr txBox="1"/>
          <p:nvPr/>
        </p:nvSpPr>
        <p:spPr>
          <a:xfrm rot="19190400">
            <a:off x="5265360" y="855072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3" name="TextBox 672"/>
          <p:cNvSpPr txBox="1"/>
          <p:nvPr/>
        </p:nvSpPr>
        <p:spPr>
          <a:xfrm rot="19190400">
            <a:off x="6079680" y="8097120"/>
            <a:ext cx="832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Belgi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4" name="Freeform 673"/>
          <p:cNvSpPr/>
          <p:nvPr/>
        </p:nvSpPr>
        <p:spPr>
          <a:xfrm>
            <a:off x="7554960" y="7919280"/>
            <a:ext cx="827280" cy="698040"/>
          </a:xfrm>
          <a:custGeom>
            <a:avLst/>
            <a:gdLst/>
            <a:ahLst/>
            <a:cxnLst/>
            <a:rect l="0" t="0" r="r" b="b"/>
            <a:pathLst>
              <a:path w="2299" h="1940">
                <a:moveTo>
                  <a:pt x="0" y="1223"/>
                </a:moveTo>
                <a:lnTo>
                  <a:pt x="1449" y="0"/>
                </a:lnTo>
                <a:lnTo>
                  <a:pt x="2298" y="717"/>
                </a:lnTo>
                <a:lnTo>
                  <a:pt x="850" y="1939"/>
                </a:lnTo>
                <a:lnTo>
                  <a:pt x="0" y="1223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75" name="TextBox 674"/>
          <p:cNvSpPr txBox="1"/>
          <p:nvPr/>
        </p:nvSpPr>
        <p:spPr>
          <a:xfrm rot="19190400">
            <a:off x="6777000" y="844452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6" name="Freeform 675"/>
          <p:cNvSpPr/>
          <p:nvPr/>
        </p:nvSpPr>
        <p:spPr>
          <a:xfrm>
            <a:off x="8683200" y="7882560"/>
            <a:ext cx="1041840" cy="879120"/>
          </a:xfrm>
          <a:custGeom>
            <a:avLst/>
            <a:gdLst/>
            <a:ahLst/>
            <a:cxnLst/>
            <a:rect l="0" t="0" r="r" b="b"/>
            <a:pathLst>
              <a:path w="2895" h="2443">
                <a:moveTo>
                  <a:pt x="0" y="1726"/>
                </a:moveTo>
                <a:lnTo>
                  <a:pt x="2044" y="0"/>
                </a:lnTo>
                <a:lnTo>
                  <a:pt x="2894" y="717"/>
                </a:lnTo>
                <a:lnTo>
                  <a:pt x="850" y="2442"/>
                </a:lnTo>
                <a:lnTo>
                  <a:pt x="0" y="1726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77" name="TextBox 676"/>
          <p:cNvSpPr txBox="1"/>
          <p:nvPr/>
        </p:nvSpPr>
        <p:spPr>
          <a:xfrm rot="19190400">
            <a:off x="7719840" y="8097840"/>
            <a:ext cx="46404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UK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78" name="Freeform 677"/>
          <p:cNvSpPr/>
          <p:nvPr/>
        </p:nvSpPr>
        <p:spPr>
          <a:xfrm>
            <a:off x="10189440" y="7889040"/>
            <a:ext cx="938520" cy="792000"/>
          </a:xfrm>
          <a:custGeom>
            <a:avLst/>
            <a:gdLst/>
            <a:ahLst/>
            <a:cxnLst/>
            <a:rect l="0" t="0" r="r" b="b"/>
            <a:pathLst>
              <a:path w="2608" h="2201">
                <a:moveTo>
                  <a:pt x="0" y="1461"/>
                </a:moveTo>
                <a:lnTo>
                  <a:pt x="1731" y="0"/>
                </a:lnTo>
                <a:lnTo>
                  <a:pt x="2607" y="739"/>
                </a:lnTo>
                <a:lnTo>
                  <a:pt x="876" y="2200"/>
                </a:lnTo>
                <a:lnTo>
                  <a:pt x="0" y="1461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79" name="TextBox 678"/>
          <p:cNvSpPr txBox="1"/>
          <p:nvPr/>
        </p:nvSpPr>
        <p:spPr>
          <a:xfrm rot="19190400">
            <a:off x="8694000" y="8112240"/>
            <a:ext cx="10810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Franța 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0" name="TextBox 679"/>
          <p:cNvSpPr txBox="1"/>
          <p:nvPr/>
        </p:nvSpPr>
        <p:spPr>
          <a:xfrm rot="19190400">
            <a:off x="10288080" y="8091000"/>
            <a:ext cx="7444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Cehi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1" name="Freeform 680"/>
          <p:cNvSpPr/>
          <p:nvPr/>
        </p:nvSpPr>
        <p:spPr>
          <a:xfrm>
            <a:off x="11323440" y="7889040"/>
            <a:ext cx="1190160" cy="1004760"/>
          </a:xfrm>
          <a:custGeom>
            <a:avLst/>
            <a:gdLst/>
            <a:ahLst/>
            <a:cxnLst/>
            <a:rect l="0" t="0" r="r" b="b"/>
            <a:pathLst>
              <a:path w="3307" h="2792">
                <a:moveTo>
                  <a:pt x="0" y="2052"/>
                </a:moveTo>
                <a:lnTo>
                  <a:pt x="2430" y="0"/>
                </a:lnTo>
                <a:lnTo>
                  <a:pt x="3306" y="739"/>
                </a:lnTo>
                <a:lnTo>
                  <a:pt x="876" y="2791"/>
                </a:lnTo>
                <a:lnTo>
                  <a:pt x="0" y="2052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82" name="TextBox 681"/>
          <p:cNvSpPr txBox="1"/>
          <p:nvPr/>
        </p:nvSpPr>
        <p:spPr>
          <a:xfrm rot="19190400">
            <a:off x="10954080" y="842760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3" name="TextBox 682"/>
          <p:cNvSpPr txBox="1"/>
          <p:nvPr/>
        </p:nvSpPr>
        <p:spPr>
          <a:xfrm rot="19190400">
            <a:off x="11364480" y="8168760"/>
            <a:ext cx="118044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Bulgari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4" name="Freeform 683"/>
          <p:cNvSpPr/>
          <p:nvPr/>
        </p:nvSpPr>
        <p:spPr>
          <a:xfrm>
            <a:off x="12881880" y="7889040"/>
            <a:ext cx="1017720" cy="858960"/>
          </a:xfrm>
          <a:custGeom>
            <a:avLst/>
            <a:gdLst/>
            <a:ahLst/>
            <a:cxnLst/>
            <a:rect l="0" t="0" r="r" b="b"/>
            <a:pathLst>
              <a:path w="2828" h="2387">
                <a:moveTo>
                  <a:pt x="0" y="1647"/>
                </a:moveTo>
                <a:lnTo>
                  <a:pt x="1950" y="0"/>
                </a:lnTo>
                <a:lnTo>
                  <a:pt x="2827" y="740"/>
                </a:lnTo>
                <a:lnTo>
                  <a:pt x="876" y="2386"/>
                </a:lnTo>
                <a:lnTo>
                  <a:pt x="0" y="1647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85" name="TextBox 684"/>
          <p:cNvSpPr txBox="1"/>
          <p:nvPr/>
        </p:nvSpPr>
        <p:spPr>
          <a:xfrm rot="19190400">
            <a:off x="12214080" y="853380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6" name="TextBox 685"/>
          <p:cNvSpPr txBox="1"/>
          <p:nvPr/>
        </p:nvSpPr>
        <p:spPr>
          <a:xfrm rot="19190400">
            <a:off x="12962520" y="8116560"/>
            <a:ext cx="87840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Greci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7" name="Freeform 686"/>
          <p:cNvSpPr/>
          <p:nvPr/>
        </p:nvSpPr>
        <p:spPr>
          <a:xfrm>
            <a:off x="14015880" y="7889040"/>
            <a:ext cx="1269360" cy="1071360"/>
          </a:xfrm>
          <a:custGeom>
            <a:avLst/>
            <a:gdLst/>
            <a:ahLst/>
            <a:cxnLst/>
            <a:rect l="0" t="0" r="r" b="b"/>
            <a:pathLst>
              <a:path w="3527" h="2977">
                <a:moveTo>
                  <a:pt x="0" y="2237"/>
                </a:moveTo>
                <a:lnTo>
                  <a:pt x="2651" y="0"/>
                </a:lnTo>
                <a:lnTo>
                  <a:pt x="3526" y="740"/>
                </a:lnTo>
                <a:lnTo>
                  <a:pt x="876" y="2976"/>
                </a:lnTo>
                <a:lnTo>
                  <a:pt x="0" y="2237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88" name="TextBox 687"/>
          <p:cNvSpPr txBox="1"/>
          <p:nvPr/>
        </p:nvSpPr>
        <p:spPr>
          <a:xfrm rot="19190400">
            <a:off x="13686120" y="846108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89" name="TextBox 688"/>
          <p:cNvSpPr txBox="1"/>
          <p:nvPr/>
        </p:nvSpPr>
        <p:spPr>
          <a:xfrm rot="19190400">
            <a:off x="14043600" y="8208360"/>
            <a:ext cx="12700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Români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90" name="Freeform 689"/>
          <p:cNvSpPr/>
          <p:nvPr/>
        </p:nvSpPr>
        <p:spPr>
          <a:xfrm>
            <a:off x="15467400" y="7827840"/>
            <a:ext cx="1121400" cy="946440"/>
          </a:xfrm>
          <a:custGeom>
            <a:avLst/>
            <a:gdLst/>
            <a:ahLst/>
            <a:cxnLst/>
            <a:rect l="0" t="0" r="r" b="b"/>
            <a:pathLst>
              <a:path w="3116" h="2630">
                <a:moveTo>
                  <a:pt x="0" y="1912"/>
                </a:moveTo>
                <a:lnTo>
                  <a:pt x="2266" y="0"/>
                </a:lnTo>
                <a:lnTo>
                  <a:pt x="3115" y="717"/>
                </a:lnTo>
                <a:lnTo>
                  <a:pt x="849" y="2629"/>
                </a:lnTo>
                <a:lnTo>
                  <a:pt x="0" y="1912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1" name="TextBox 690"/>
          <p:cNvSpPr txBox="1"/>
          <p:nvPr/>
        </p:nvSpPr>
        <p:spPr>
          <a:xfrm rot="19190400">
            <a:off x="14946120" y="8567280"/>
            <a:ext cx="32868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92" name="Freeform 691"/>
          <p:cNvSpPr/>
          <p:nvPr/>
        </p:nvSpPr>
        <p:spPr>
          <a:xfrm>
            <a:off x="1410120" y="340200"/>
            <a:ext cx="469080" cy="376560"/>
          </a:xfrm>
          <a:custGeom>
            <a:avLst/>
            <a:gdLst/>
            <a:ahLst/>
            <a:cxnLst/>
            <a:rect l="0" t="0" r="r" b="b"/>
            <a:pathLst>
              <a:path w="1304" h="1047">
                <a:moveTo>
                  <a:pt x="0" y="0"/>
                </a:moveTo>
                <a:lnTo>
                  <a:pt x="1303" y="0"/>
                </a:lnTo>
                <a:lnTo>
                  <a:pt x="1303" y="1046"/>
                </a:lnTo>
                <a:lnTo>
                  <a:pt x="0" y="104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3" name="TextBox 692"/>
          <p:cNvSpPr txBox="1"/>
          <p:nvPr/>
        </p:nvSpPr>
        <p:spPr>
          <a:xfrm rot="19190400">
            <a:off x="15592680" y="8094960"/>
            <a:ext cx="921240" cy="38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630" b="0" strike="noStrike" spc="-1">
                <a:solidFill>
                  <a:srgbClr val="D17165"/>
                </a:solidFill>
                <a:latin typeface="Arimoular"/>
              </a:rPr>
              <a:t>Malta</a:t>
            </a:r>
            <a:endParaRPr lang="en-US" sz="2630" b="0" strike="noStrike" spc="-1">
              <a:latin typeface="Times New Roman"/>
            </a:endParaRPr>
          </a:p>
        </p:txBody>
      </p:sp>
      <p:sp>
        <p:nvSpPr>
          <p:cNvPr id="694" name="Freeform 693"/>
          <p:cNvSpPr/>
          <p:nvPr/>
        </p:nvSpPr>
        <p:spPr>
          <a:xfrm>
            <a:off x="1410120" y="2780640"/>
            <a:ext cx="469080" cy="376560"/>
          </a:xfrm>
          <a:custGeom>
            <a:avLst/>
            <a:gdLst/>
            <a:ahLst/>
            <a:cxnLst/>
            <a:rect l="0" t="0" r="r" b="b"/>
            <a:pathLst>
              <a:path w="1304" h="1047">
                <a:moveTo>
                  <a:pt x="0" y="0"/>
                </a:moveTo>
                <a:lnTo>
                  <a:pt x="1303" y="0"/>
                </a:lnTo>
                <a:lnTo>
                  <a:pt x="1303" y="1046"/>
                </a:lnTo>
                <a:lnTo>
                  <a:pt x="0" y="104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5" name="TextBox 694"/>
          <p:cNvSpPr txBox="1"/>
          <p:nvPr/>
        </p:nvSpPr>
        <p:spPr>
          <a:xfrm>
            <a:off x="1513080" y="350640"/>
            <a:ext cx="523440" cy="38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590" b="0" strike="noStrike" spc="-1">
                <a:solidFill>
                  <a:srgbClr val="D17165"/>
                </a:solidFill>
                <a:latin typeface="Arimoular"/>
              </a:rPr>
              <a:t>75 </a:t>
            </a:r>
            <a:endParaRPr lang="en-US" sz="2590" b="0" strike="noStrike" spc="-1">
              <a:latin typeface="Times New Roman"/>
            </a:endParaRPr>
          </a:p>
        </p:txBody>
      </p:sp>
      <p:sp>
        <p:nvSpPr>
          <p:cNvPr id="696" name="Freeform 695"/>
          <p:cNvSpPr/>
          <p:nvPr/>
        </p:nvSpPr>
        <p:spPr>
          <a:xfrm>
            <a:off x="1410120" y="5220720"/>
            <a:ext cx="469080" cy="376920"/>
          </a:xfrm>
          <a:custGeom>
            <a:avLst/>
            <a:gdLst/>
            <a:ahLst/>
            <a:cxnLst/>
            <a:rect l="0" t="0" r="r" b="b"/>
            <a:pathLst>
              <a:path w="1304" h="1048">
                <a:moveTo>
                  <a:pt x="0" y="0"/>
                </a:moveTo>
                <a:lnTo>
                  <a:pt x="1303" y="0"/>
                </a:lnTo>
                <a:lnTo>
                  <a:pt x="1303" y="1047"/>
                </a:lnTo>
                <a:lnTo>
                  <a:pt x="0" y="10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7" name="TextBox 696"/>
          <p:cNvSpPr txBox="1"/>
          <p:nvPr/>
        </p:nvSpPr>
        <p:spPr>
          <a:xfrm>
            <a:off x="1513080" y="2791080"/>
            <a:ext cx="523440" cy="38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590" b="0" strike="noStrike" spc="-1">
                <a:solidFill>
                  <a:srgbClr val="D17165"/>
                </a:solidFill>
                <a:latin typeface="Arimoular"/>
              </a:rPr>
              <a:t>50 </a:t>
            </a:r>
            <a:endParaRPr lang="en-US" sz="2590" b="0" strike="noStrike" spc="-1">
              <a:latin typeface="Times New Roman"/>
            </a:endParaRPr>
          </a:p>
        </p:txBody>
      </p:sp>
      <p:sp>
        <p:nvSpPr>
          <p:cNvPr id="698" name="Freeform 697"/>
          <p:cNvSpPr/>
          <p:nvPr/>
        </p:nvSpPr>
        <p:spPr>
          <a:xfrm>
            <a:off x="1597680" y="7661160"/>
            <a:ext cx="281520" cy="376560"/>
          </a:xfrm>
          <a:custGeom>
            <a:avLst/>
            <a:gdLst/>
            <a:ahLst/>
            <a:cxnLst/>
            <a:rect l="0" t="0" r="r" b="b"/>
            <a:pathLst>
              <a:path w="783" h="1047">
                <a:moveTo>
                  <a:pt x="0" y="0"/>
                </a:moveTo>
                <a:lnTo>
                  <a:pt x="782" y="0"/>
                </a:lnTo>
                <a:lnTo>
                  <a:pt x="782" y="1046"/>
                </a:lnTo>
                <a:lnTo>
                  <a:pt x="0" y="104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699" name="TextBox 698"/>
          <p:cNvSpPr txBox="1"/>
          <p:nvPr/>
        </p:nvSpPr>
        <p:spPr>
          <a:xfrm>
            <a:off x="1513080" y="5231520"/>
            <a:ext cx="523440" cy="38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590" b="0" strike="noStrike" spc="-1">
                <a:solidFill>
                  <a:srgbClr val="D17165"/>
                </a:solidFill>
                <a:latin typeface="Arimoular"/>
              </a:rPr>
              <a:t>25 </a:t>
            </a:r>
            <a:endParaRPr lang="en-US" sz="2590" b="0" strike="noStrike" spc="-1">
              <a:latin typeface="Times New Roman"/>
            </a:endParaRPr>
          </a:p>
        </p:txBody>
      </p:sp>
      <p:sp>
        <p:nvSpPr>
          <p:cNvPr id="700" name="Freeform 699"/>
          <p:cNvSpPr/>
          <p:nvPr/>
        </p:nvSpPr>
        <p:spPr>
          <a:xfrm>
            <a:off x="1878840" y="1228680"/>
            <a:ext cx="1310040" cy="6642720"/>
          </a:xfrm>
          <a:custGeom>
            <a:avLst/>
            <a:gdLst/>
            <a:ahLst/>
            <a:cxnLst/>
            <a:rect l="0" t="0" r="r" b="b"/>
            <a:pathLst>
              <a:path w="3640" h="18453">
                <a:moveTo>
                  <a:pt x="0" y="18452"/>
                </a:moveTo>
                <a:lnTo>
                  <a:pt x="0" y="245"/>
                </a:lnTo>
                <a:cubicBezTo>
                  <a:pt x="0" y="110"/>
                  <a:pt x="130" y="0"/>
                  <a:pt x="292" y="0"/>
                </a:cubicBezTo>
                <a:lnTo>
                  <a:pt x="3348" y="0"/>
                </a:lnTo>
                <a:cubicBezTo>
                  <a:pt x="3509" y="0"/>
                  <a:pt x="3639" y="110"/>
                  <a:pt x="3639" y="245"/>
                </a:cubicBezTo>
                <a:lnTo>
                  <a:pt x="3639" y="18452"/>
                </a:lnTo>
                <a:lnTo>
                  <a:pt x="0" y="18452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1" name="Freeform 700"/>
          <p:cNvSpPr/>
          <p:nvPr/>
        </p:nvSpPr>
        <p:spPr>
          <a:xfrm>
            <a:off x="3264480" y="2204640"/>
            <a:ext cx="1310400" cy="5666760"/>
          </a:xfrm>
          <a:custGeom>
            <a:avLst/>
            <a:gdLst/>
            <a:ahLst/>
            <a:cxnLst/>
            <a:rect l="0" t="0" r="r" b="b"/>
            <a:pathLst>
              <a:path w="3641" h="15742">
                <a:moveTo>
                  <a:pt x="0" y="15741"/>
                </a:moveTo>
                <a:lnTo>
                  <a:pt x="0" y="246"/>
                </a:lnTo>
                <a:cubicBezTo>
                  <a:pt x="0" y="110"/>
                  <a:pt x="131" y="0"/>
                  <a:pt x="292" y="0"/>
                </a:cubicBezTo>
                <a:lnTo>
                  <a:pt x="3349" y="0"/>
                </a:lnTo>
                <a:cubicBezTo>
                  <a:pt x="3426" y="0"/>
                  <a:pt x="3500" y="26"/>
                  <a:pt x="3555" y="72"/>
                </a:cubicBezTo>
                <a:cubicBezTo>
                  <a:pt x="3609" y="118"/>
                  <a:pt x="3640" y="181"/>
                  <a:pt x="3640" y="246"/>
                </a:cubicBezTo>
                <a:lnTo>
                  <a:pt x="3640" y="15741"/>
                </a:lnTo>
                <a:lnTo>
                  <a:pt x="0" y="15741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2" name="Freeform 701"/>
          <p:cNvSpPr/>
          <p:nvPr/>
        </p:nvSpPr>
        <p:spPr>
          <a:xfrm>
            <a:off x="4650480" y="2204640"/>
            <a:ext cx="1310040" cy="5666760"/>
          </a:xfrm>
          <a:custGeom>
            <a:avLst/>
            <a:gdLst/>
            <a:ahLst/>
            <a:cxnLst/>
            <a:rect l="0" t="0" r="r" b="b"/>
            <a:pathLst>
              <a:path w="3640" h="15742">
                <a:moveTo>
                  <a:pt x="0" y="15741"/>
                </a:moveTo>
                <a:lnTo>
                  <a:pt x="0" y="246"/>
                </a:lnTo>
                <a:cubicBezTo>
                  <a:pt x="0" y="181"/>
                  <a:pt x="30" y="118"/>
                  <a:pt x="85" y="72"/>
                </a:cubicBezTo>
                <a:cubicBezTo>
                  <a:pt x="139" y="26"/>
                  <a:pt x="213" y="0"/>
                  <a:pt x="291" y="0"/>
                </a:cubicBezTo>
                <a:lnTo>
                  <a:pt x="3347" y="0"/>
                </a:lnTo>
                <a:cubicBezTo>
                  <a:pt x="3425" y="0"/>
                  <a:pt x="3500" y="26"/>
                  <a:pt x="3554" y="72"/>
                </a:cubicBezTo>
                <a:cubicBezTo>
                  <a:pt x="3609" y="118"/>
                  <a:pt x="3639" y="181"/>
                  <a:pt x="3639" y="246"/>
                </a:cubicBezTo>
                <a:lnTo>
                  <a:pt x="3639" y="15741"/>
                </a:lnTo>
                <a:lnTo>
                  <a:pt x="0" y="15741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3" name="Freeform 702"/>
          <p:cNvSpPr/>
          <p:nvPr/>
        </p:nvSpPr>
        <p:spPr>
          <a:xfrm>
            <a:off x="6036120" y="2595240"/>
            <a:ext cx="1310400" cy="5276160"/>
          </a:xfrm>
          <a:custGeom>
            <a:avLst/>
            <a:gdLst/>
            <a:ahLst/>
            <a:cxnLst/>
            <a:rect l="0" t="0" r="r" b="b"/>
            <a:pathLst>
              <a:path w="3641" h="14657">
                <a:moveTo>
                  <a:pt x="0" y="14656"/>
                </a:moveTo>
                <a:lnTo>
                  <a:pt x="0" y="247"/>
                </a:lnTo>
                <a:cubicBezTo>
                  <a:pt x="0" y="110"/>
                  <a:pt x="130" y="0"/>
                  <a:pt x="291" y="0"/>
                </a:cubicBezTo>
                <a:lnTo>
                  <a:pt x="3349" y="0"/>
                </a:lnTo>
                <a:cubicBezTo>
                  <a:pt x="3510" y="0"/>
                  <a:pt x="3640" y="110"/>
                  <a:pt x="3640" y="247"/>
                </a:cubicBezTo>
                <a:lnTo>
                  <a:pt x="3640" y="14656"/>
                </a:lnTo>
                <a:lnTo>
                  <a:pt x="0" y="14656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4" name="Freeform 703"/>
          <p:cNvSpPr/>
          <p:nvPr/>
        </p:nvSpPr>
        <p:spPr>
          <a:xfrm>
            <a:off x="7422120" y="3571560"/>
            <a:ext cx="1310040" cy="4299840"/>
          </a:xfrm>
          <a:custGeom>
            <a:avLst/>
            <a:gdLst/>
            <a:ahLst/>
            <a:cxnLst/>
            <a:rect l="0" t="0" r="r" b="b"/>
            <a:pathLst>
              <a:path w="3640" h="11945">
                <a:moveTo>
                  <a:pt x="0" y="11944"/>
                </a:moveTo>
                <a:lnTo>
                  <a:pt x="0" y="245"/>
                </a:lnTo>
                <a:cubicBezTo>
                  <a:pt x="0" y="180"/>
                  <a:pt x="30" y="118"/>
                  <a:pt x="85" y="71"/>
                </a:cubicBezTo>
                <a:cubicBezTo>
                  <a:pt x="139" y="25"/>
                  <a:pt x="213" y="0"/>
                  <a:pt x="291" y="0"/>
                </a:cubicBezTo>
                <a:lnTo>
                  <a:pt x="3348" y="0"/>
                </a:lnTo>
                <a:cubicBezTo>
                  <a:pt x="3425" y="0"/>
                  <a:pt x="3499" y="25"/>
                  <a:pt x="3554" y="71"/>
                </a:cubicBezTo>
                <a:cubicBezTo>
                  <a:pt x="3609" y="118"/>
                  <a:pt x="3639" y="180"/>
                  <a:pt x="3639" y="245"/>
                </a:cubicBezTo>
                <a:lnTo>
                  <a:pt x="3639" y="11944"/>
                </a:lnTo>
                <a:lnTo>
                  <a:pt x="0" y="11944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5" name="Freeform 704"/>
          <p:cNvSpPr/>
          <p:nvPr/>
        </p:nvSpPr>
        <p:spPr>
          <a:xfrm>
            <a:off x="8807760" y="3669120"/>
            <a:ext cx="1310400" cy="4202280"/>
          </a:xfrm>
          <a:custGeom>
            <a:avLst/>
            <a:gdLst/>
            <a:ahLst/>
            <a:cxnLst/>
            <a:rect l="0" t="0" r="r" b="b"/>
            <a:pathLst>
              <a:path w="3641" h="11674">
                <a:moveTo>
                  <a:pt x="0" y="11673"/>
                </a:moveTo>
                <a:lnTo>
                  <a:pt x="0" y="245"/>
                </a:lnTo>
                <a:cubicBezTo>
                  <a:pt x="0" y="110"/>
                  <a:pt x="130" y="0"/>
                  <a:pt x="291" y="0"/>
                </a:cubicBezTo>
                <a:lnTo>
                  <a:pt x="3349" y="0"/>
                </a:lnTo>
                <a:cubicBezTo>
                  <a:pt x="3510" y="0"/>
                  <a:pt x="3640" y="110"/>
                  <a:pt x="3640" y="245"/>
                </a:cubicBezTo>
                <a:lnTo>
                  <a:pt x="3640" y="11673"/>
                </a:lnTo>
                <a:lnTo>
                  <a:pt x="0" y="11673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6" name="Freeform 705"/>
          <p:cNvSpPr/>
          <p:nvPr/>
        </p:nvSpPr>
        <p:spPr>
          <a:xfrm>
            <a:off x="10193400" y="4156920"/>
            <a:ext cx="1310400" cy="3714480"/>
          </a:xfrm>
          <a:custGeom>
            <a:avLst/>
            <a:gdLst/>
            <a:ahLst/>
            <a:cxnLst/>
            <a:rect l="0" t="0" r="r" b="b"/>
            <a:pathLst>
              <a:path w="3641" h="10319">
                <a:moveTo>
                  <a:pt x="0" y="10318"/>
                </a:moveTo>
                <a:lnTo>
                  <a:pt x="0" y="246"/>
                </a:lnTo>
                <a:cubicBezTo>
                  <a:pt x="0" y="181"/>
                  <a:pt x="31" y="118"/>
                  <a:pt x="86" y="72"/>
                </a:cubicBezTo>
                <a:cubicBezTo>
                  <a:pt x="140" y="26"/>
                  <a:pt x="214" y="0"/>
                  <a:pt x="292" y="0"/>
                </a:cubicBezTo>
                <a:lnTo>
                  <a:pt x="3349" y="0"/>
                </a:lnTo>
                <a:cubicBezTo>
                  <a:pt x="3426" y="0"/>
                  <a:pt x="3500" y="26"/>
                  <a:pt x="3555" y="72"/>
                </a:cubicBezTo>
                <a:cubicBezTo>
                  <a:pt x="3610" y="118"/>
                  <a:pt x="3640" y="181"/>
                  <a:pt x="3640" y="246"/>
                </a:cubicBezTo>
                <a:lnTo>
                  <a:pt x="3640" y="10318"/>
                </a:lnTo>
                <a:lnTo>
                  <a:pt x="0" y="10318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7" name="Freeform 706"/>
          <p:cNvSpPr/>
          <p:nvPr/>
        </p:nvSpPr>
        <p:spPr>
          <a:xfrm>
            <a:off x="11579400" y="4449960"/>
            <a:ext cx="1310400" cy="3421440"/>
          </a:xfrm>
          <a:custGeom>
            <a:avLst/>
            <a:gdLst/>
            <a:ahLst/>
            <a:cxnLst/>
            <a:rect l="0" t="0" r="r" b="b"/>
            <a:pathLst>
              <a:path w="3641" h="9505">
                <a:moveTo>
                  <a:pt x="0" y="9504"/>
                </a:moveTo>
                <a:lnTo>
                  <a:pt x="0" y="246"/>
                </a:lnTo>
                <a:cubicBezTo>
                  <a:pt x="0" y="180"/>
                  <a:pt x="31" y="118"/>
                  <a:pt x="85" y="72"/>
                </a:cubicBezTo>
                <a:cubicBezTo>
                  <a:pt x="140" y="26"/>
                  <a:pt x="214" y="0"/>
                  <a:pt x="291" y="0"/>
                </a:cubicBezTo>
                <a:lnTo>
                  <a:pt x="3349" y="0"/>
                </a:lnTo>
                <a:cubicBezTo>
                  <a:pt x="3426" y="0"/>
                  <a:pt x="3500" y="26"/>
                  <a:pt x="3555" y="72"/>
                </a:cubicBezTo>
                <a:cubicBezTo>
                  <a:pt x="3609" y="118"/>
                  <a:pt x="3640" y="180"/>
                  <a:pt x="3640" y="246"/>
                </a:cubicBezTo>
                <a:lnTo>
                  <a:pt x="3640" y="9504"/>
                </a:lnTo>
                <a:lnTo>
                  <a:pt x="0" y="9504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8" name="Freeform 707"/>
          <p:cNvSpPr/>
          <p:nvPr/>
        </p:nvSpPr>
        <p:spPr>
          <a:xfrm>
            <a:off x="12965040" y="5035680"/>
            <a:ext cx="1310400" cy="2835720"/>
          </a:xfrm>
          <a:custGeom>
            <a:avLst/>
            <a:gdLst/>
            <a:ahLst/>
            <a:cxnLst/>
            <a:rect l="0" t="0" r="r" b="b"/>
            <a:pathLst>
              <a:path w="3641" h="7878">
                <a:moveTo>
                  <a:pt x="0" y="7877"/>
                </a:moveTo>
                <a:lnTo>
                  <a:pt x="0" y="245"/>
                </a:lnTo>
                <a:cubicBezTo>
                  <a:pt x="0" y="110"/>
                  <a:pt x="131" y="0"/>
                  <a:pt x="292" y="0"/>
                </a:cubicBezTo>
                <a:lnTo>
                  <a:pt x="3349" y="0"/>
                </a:lnTo>
                <a:cubicBezTo>
                  <a:pt x="3510" y="0"/>
                  <a:pt x="3640" y="110"/>
                  <a:pt x="3640" y="245"/>
                </a:cubicBezTo>
                <a:lnTo>
                  <a:pt x="3640" y="7877"/>
                </a:lnTo>
                <a:lnTo>
                  <a:pt x="0" y="7877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09" name="Freeform 708"/>
          <p:cNvSpPr/>
          <p:nvPr/>
        </p:nvSpPr>
        <p:spPr>
          <a:xfrm>
            <a:off x="14351040" y="6499800"/>
            <a:ext cx="1310400" cy="1371600"/>
          </a:xfrm>
          <a:custGeom>
            <a:avLst/>
            <a:gdLst/>
            <a:ahLst/>
            <a:cxnLst/>
            <a:rect l="0" t="0" r="r" b="b"/>
            <a:pathLst>
              <a:path w="3641" h="3811">
                <a:moveTo>
                  <a:pt x="0" y="3810"/>
                </a:moveTo>
                <a:lnTo>
                  <a:pt x="0" y="246"/>
                </a:lnTo>
                <a:cubicBezTo>
                  <a:pt x="0" y="181"/>
                  <a:pt x="31" y="118"/>
                  <a:pt x="85" y="72"/>
                </a:cubicBezTo>
                <a:cubicBezTo>
                  <a:pt x="140" y="26"/>
                  <a:pt x="214" y="0"/>
                  <a:pt x="291" y="0"/>
                </a:cubicBezTo>
                <a:lnTo>
                  <a:pt x="3349" y="0"/>
                </a:lnTo>
                <a:cubicBezTo>
                  <a:pt x="3426" y="0"/>
                  <a:pt x="3500" y="26"/>
                  <a:pt x="3554" y="72"/>
                </a:cubicBezTo>
                <a:cubicBezTo>
                  <a:pt x="3609" y="118"/>
                  <a:pt x="3640" y="181"/>
                  <a:pt x="3640" y="246"/>
                </a:cubicBezTo>
                <a:lnTo>
                  <a:pt x="3640" y="3810"/>
                </a:lnTo>
                <a:lnTo>
                  <a:pt x="0" y="3810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10" name="Freeform 709"/>
          <p:cNvSpPr/>
          <p:nvPr/>
        </p:nvSpPr>
        <p:spPr>
          <a:xfrm>
            <a:off x="15736680" y="7280640"/>
            <a:ext cx="1310400" cy="590760"/>
          </a:xfrm>
          <a:custGeom>
            <a:avLst/>
            <a:gdLst/>
            <a:ahLst/>
            <a:cxnLst/>
            <a:rect l="0" t="0" r="r" b="b"/>
            <a:pathLst>
              <a:path w="3641" h="1642">
                <a:moveTo>
                  <a:pt x="0" y="1641"/>
                </a:moveTo>
                <a:lnTo>
                  <a:pt x="0" y="246"/>
                </a:lnTo>
                <a:cubicBezTo>
                  <a:pt x="0" y="181"/>
                  <a:pt x="31" y="118"/>
                  <a:pt x="86" y="72"/>
                </a:cubicBezTo>
                <a:cubicBezTo>
                  <a:pt x="140" y="26"/>
                  <a:pt x="214" y="0"/>
                  <a:pt x="291" y="0"/>
                </a:cubicBezTo>
                <a:lnTo>
                  <a:pt x="3349" y="0"/>
                </a:lnTo>
                <a:cubicBezTo>
                  <a:pt x="3426" y="0"/>
                  <a:pt x="3500" y="26"/>
                  <a:pt x="3555" y="72"/>
                </a:cubicBezTo>
                <a:cubicBezTo>
                  <a:pt x="3610" y="118"/>
                  <a:pt x="3640" y="181"/>
                  <a:pt x="3640" y="246"/>
                </a:cubicBezTo>
                <a:lnTo>
                  <a:pt x="3640" y="1641"/>
                </a:lnTo>
                <a:lnTo>
                  <a:pt x="0" y="1641"/>
                </a:lnTo>
                <a:close/>
              </a:path>
            </a:pathLst>
          </a:custGeom>
          <a:solidFill>
            <a:srgbClr val="87B6B4"/>
          </a:solidFill>
          <a:ln w="0">
            <a:noFill/>
          </a:ln>
        </p:spPr>
      </p:sp>
      <p:sp>
        <p:nvSpPr>
          <p:cNvPr id="711" name="Freeform 710"/>
          <p:cNvSpPr/>
          <p:nvPr/>
        </p:nvSpPr>
        <p:spPr>
          <a:xfrm>
            <a:off x="5462640" y="642240"/>
            <a:ext cx="8879400" cy="923760"/>
          </a:xfrm>
          <a:custGeom>
            <a:avLst/>
            <a:gdLst/>
            <a:ahLst/>
            <a:cxnLst/>
            <a:rect l="0" t="0" r="r" b="b"/>
            <a:pathLst>
              <a:path w="24666" h="2567">
                <a:moveTo>
                  <a:pt x="0" y="0"/>
                </a:moveTo>
                <a:lnTo>
                  <a:pt x="24665" y="0"/>
                </a:lnTo>
                <a:lnTo>
                  <a:pt x="24665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12" name="TextBox 711"/>
          <p:cNvSpPr txBox="1"/>
          <p:nvPr/>
        </p:nvSpPr>
        <p:spPr>
          <a:xfrm>
            <a:off x="1695960" y="7671960"/>
            <a:ext cx="328680" cy="38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590" b="0" strike="noStrike" spc="-1">
                <a:solidFill>
                  <a:srgbClr val="D17165"/>
                </a:solidFill>
                <a:latin typeface="Arimoular"/>
              </a:rPr>
              <a:t>0 </a:t>
            </a:r>
            <a:endParaRPr lang="en-US" sz="2590" b="0" strike="noStrike" spc="-1">
              <a:latin typeface="Times New Roman"/>
            </a:endParaRPr>
          </a:p>
        </p:txBody>
      </p:sp>
      <p:sp>
        <p:nvSpPr>
          <p:cNvPr id="713" name="Freeform 712"/>
          <p:cNvSpPr/>
          <p:nvPr/>
        </p:nvSpPr>
        <p:spPr>
          <a:xfrm>
            <a:off x="5235840" y="2832840"/>
            <a:ext cx="8111880" cy="453600"/>
          </a:xfrm>
          <a:custGeom>
            <a:avLst/>
            <a:gdLst/>
            <a:ahLst/>
            <a:cxnLst/>
            <a:rect l="0" t="0" r="r" b="b"/>
            <a:pathLst>
              <a:path w="22534" h="1261">
                <a:moveTo>
                  <a:pt x="0" y="0"/>
                </a:moveTo>
                <a:lnTo>
                  <a:pt x="22533" y="0"/>
                </a:lnTo>
                <a:lnTo>
                  <a:pt x="22533" y="1260"/>
                </a:lnTo>
                <a:lnTo>
                  <a:pt x="0" y="126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14" name="Freeform 713"/>
          <p:cNvSpPr/>
          <p:nvPr/>
        </p:nvSpPr>
        <p:spPr>
          <a:xfrm>
            <a:off x="2050200" y="1584720"/>
            <a:ext cx="1670400" cy="468000"/>
          </a:xfrm>
          <a:custGeom>
            <a:avLst/>
            <a:gdLst/>
            <a:ahLst/>
            <a:cxnLst/>
            <a:rect l="0" t="0" r="r" b="b"/>
            <a:pathLst>
              <a:path w="4641" h="1301">
                <a:moveTo>
                  <a:pt x="0" y="0"/>
                </a:moveTo>
                <a:lnTo>
                  <a:pt x="4640" y="0"/>
                </a:lnTo>
                <a:lnTo>
                  <a:pt x="4640" y="1300"/>
                </a:lnTo>
                <a:lnTo>
                  <a:pt x="0" y="13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15" name="TextBox 714"/>
          <p:cNvSpPr txBox="1"/>
          <p:nvPr/>
        </p:nvSpPr>
        <p:spPr>
          <a:xfrm>
            <a:off x="6300000" y="666720"/>
            <a:ext cx="78508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Reciclarea în Europa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716" name="Freeform 715"/>
          <p:cNvSpPr/>
          <p:nvPr/>
        </p:nvSpPr>
        <p:spPr>
          <a:xfrm>
            <a:off x="3550320" y="2391480"/>
            <a:ext cx="1670760" cy="468360"/>
          </a:xfrm>
          <a:custGeom>
            <a:avLst/>
            <a:gdLst/>
            <a:ahLst/>
            <a:cxnLst/>
            <a:rect l="0" t="0" r="r" b="b"/>
            <a:pathLst>
              <a:path w="4642" h="1302">
                <a:moveTo>
                  <a:pt x="0" y="0"/>
                </a:moveTo>
                <a:lnTo>
                  <a:pt x="4641" y="0"/>
                </a:lnTo>
                <a:lnTo>
                  <a:pt x="4641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17" name="TextBox 716"/>
          <p:cNvSpPr txBox="1"/>
          <p:nvPr/>
        </p:nvSpPr>
        <p:spPr>
          <a:xfrm>
            <a:off x="2050200" y="157824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68%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18" name="Freeform 717"/>
          <p:cNvSpPr/>
          <p:nvPr/>
        </p:nvSpPr>
        <p:spPr>
          <a:xfrm>
            <a:off x="4908600" y="2410920"/>
            <a:ext cx="1670760" cy="468000"/>
          </a:xfrm>
          <a:custGeom>
            <a:avLst/>
            <a:gdLst/>
            <a:ahLst/>
            <a:cxnLst/>
            <a:rect l="0" t="0" r="r" b="b"/>
            <a:pathLst>
              <a:path w="4642" h="1301">
                <a:moveTo>
                  <a:pt x="0" y="0"/>
                </a:moveTo>
                <a:lnTo>
                  <a:pt x="4641" y="0"/>
                </a:lnTo>
                <a:lnTo>
                  <a:pt x="4641" y="1300"/>
                </a:lnTo>
                <a:lnTo>
                  <a:pt x="0" y="13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19" name="TextBox 718"/>
          <p:cNvSpPr txBox="1"/>
          <p:nvPr/>
        </p:nvSpPr>
        <p:spPr>
          <a:xfrm>
            <a:off x="3550680" y="238500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58%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20" name="Freeform 719"/>
          <p:cNvSpPr/>
          <p:nvPr/>
        </p:nvSpPr>
        <p:spPr>
          <a:xfrm>
            <a:off x="6237360" y="2836440"/>
            <a:ext cx="1670400" cy="468360"/>
          </a:xfrm>
          <a:custGeom>
            <a:avLst/>
            <a:gdLst/>
            <a:ahLst/>
            <a:cxnLst/>
            <a:rect l="0" t="0" r="r" b="b"/>
            <a:pathLst>
              <a:path w="4641" h="1302">
                <a:moveTo>
                  <a:pt x="0" y="0"/>
                </a:moveTo>
                <a:lnTo>
                  <a:pt x="4640" y="0"/>
                </a:lnTo>
                <a:lnTo>
                  <a:pt x="4640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21" name="TextBox 720"/>
          <p:cNvSpPr txBox="1"/>
          <p:nvPr/>
        </p:nvSpPr>
        <p:spPr>
          <a:xfrm>
            <a:off x="4908960" y="240444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58%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22" name="Freeform 721"/>
          <p:cNvSpPr/>
          <p:nvPr/>
        </p:nvSpPr>
        <p:spPr>
          <a:xfrm>
            <a:off x="7608600" y="3978720"/>
            <a:ext cx="1670760" cy="468360"/>
          </a:xfrm>
          <a:custGeom>
            <a:avLst/>
            <a:gdLst/>
            <a:ahLst/>
            <a:cxnLst/>
            <a:rect l="0" t="0" r="r" b="b"/>
            <a:pathLst>
              <a:path w="4642" h="1302">
                <a:moveTo>
                  <a:pt x="0" y="0"/>
                </a:moveTo>
                <a:lnTo>
                  <a:pt x="4641" y="0"/>
                </a:lnTo>
                <a:lnTo>
                  <a:pt x="4641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23" name="TextBox 722"/>
          <p:cNvSpPr txBox="1"/>
          <p:nvPr/>
        </p:nvSpPr>
        <p:spPr>
          <a:xfrm>
            <a:off x="6237360" y="282996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54%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24" name="Freeform 723"/>
          <p:cNvSpPr/>
          <p:nvPr/>
        </p:nvSpPr>
        <p:spPr>
          <a:xfrm>
            <a:off x="8953920" y="4027320"/>
            <a:ext cx="1670400" cy="468000"/>
          </a:xfrm>
          <a:custGeom>
            <a:avLst/>
            <a:gdLst/>
            <a:ahLst/>
            <a:cxnLst/>
            <a:rect l="0" t="0" r="r" b="b"/>
            <a:pathLst>
              <a:path w="4641" h="1301">
                <a:moveTo>
                  <a:pt x="0" y="0"/>
                </a:moveTo>
                <a:lnTo>
                  <a:pt x="4640" y="0"/>
                </a:lnTo>
                <a:lnTo>
                  <a:pt x="4640" y="1300"/>
                </a:lnTo>
                <a:lnTo>
                  <a:pt x="0" y="13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25" name="TextBox 724"/>
          <p:cNvSpPr txBox="1"/>
          <p:nvPr/>
        </p:nvSpPr>
        <p:spPr>
          <a:xfrm>
            <a:off x="7608960" y="397260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44%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26" name="Freeform 725"/>
          <p:cNvSpPr/>
          <p:nvPr/>
        </p:nvSpPr>
        <p:spPr>
          <a:xfrm>
            <a:off x="10422000" y="4443120"/>
            <a:ext cx="1670400" cy="468360"/>
          </a:xfrm>
          <a:custGeom>
            <a:avLst/>
            <a:gdLst/>
            <a:ahLst/>
            <a:cxnLst/>
            <a:rect l="0" t="0" r="r" b="b"/>
            <a:pathLst>
              <a:path w="4641" h="1302">
                <a:moveTo>
                  <a:pt x="0" y="0"/>
                </a:moveTo>
                <a:lnTo>
                  <a:pt x="4640" y="0"/>
                </a:lnTo>
                <a:lnTo>
                  <a:pt x="4640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27" name="TextBox 726"/>
          <p:cNvSpPr txBox="1"/>
          <p:nvPr/>
        </p:nvSpPr>
        <p:spPr>
          <a:xfrm>
            <a:off x="8953920" y="402084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43%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28" name="Freeform 727"/>
          <p:cNvSpPr/>
          <p:nvPr/>
        </p:nvSpPr>
        <p:spPr>
          <a:xfrm>
            <a:off x="11859120" y="4846320"/>
            <a:ext cx="1670760" cy="468360"/>
          </a:xfrm>
          <a:custGeom>
            <a:avLst/>
            <a:gdLst/>
            <a:ahLst/>
            <a:cxnLst/>
            <a:rect l="0" t="0" r="r" b="b"/>
            <a:pathLst>
              <a:path w="4642" h="1302">
                <a:moveTo>
                  <a:pt x="0" y="0"/>
                </a:moveTo>
                <a:lnTo>
                  <a:pt x="4641" y="0"/>
                </a:lnTo>
                <a:lnTo>
                  <a:pt x="4641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29" name="TextBox 728"/>
          <p:cNvSpPr txBox="1"/>
          <p:nvPr/>
        </p:nvSpPr>
        <p:spPr>
          <a:xfrm>
            <a:off x="10422000" y="443700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38%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0" name="Freeform 729"/>
          <p:cNvSpPr/>
          <p:nvPr/>
        </p:nvSpPr>
        <p:spPr>
          <a:xfrm>
            <a:off x="13239720" y="5420520"/>
            <a:ext cx="1670400" cy="468360"/>
          </a:xfrm>
          <a:custGeom>
            <a:avLst/>
            <a:gdLst/>
            <a:ahLst/>
            <a:cxnLst/>
            <a:rect l="0" t="0" r="r" b="b"/>
            <a:pathLst>
              <a:path w="4641" h="1302">
                <a:moveTo>
                  <a:pt x="0" y="0"/>
                </a:moveTo>
                <a:lnTo>
                  <a:pt x="4640" y="0"/>
                </a:lnTo>
                <a:lnTo>
                  <a:pt x="4640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31" name="TextBox 730"/>
          <p:cNvSpPr txBox="1"/>
          <p:nvPr/>
        </p:nvSpPr>
        <p:spPr>
          <a:xfrm>
            <a:off x="11859480" y="484020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35%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2" name="Freeform 731"/>
          <p:cNvSpPr/>
          <p:nvPr/>
        </p:nvSpPr>
        <p:spPr>
          <a:xfrm>
            <a:off x="14444640" y="6818400"/>
            <a:ext cx="1670760" cy="468360"/>
          </a:xfrm>
          <a:custGeom>
            <a:avLst/>
            <a:gdLst/>
            <a:ahLst/>
            <a:cxnLst/>
            <a:rect l="0" t="0" r="r" b="b"/>
            <a:pathLst>
              <a:path w="4642" h="1302">
                <a:moveTo>
                  <a:pt x="0" y="0"/>
                </a:moveTo>
                <a:lnTo>
                  <a:pt x="4641" y="0"/>
                </a:lnTo>
                <a:lnTo>
                  <a:pt x="4641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33" name="TextBox 732"/>
          <p:cNvSpPr txBox="1"/>
          <p:nvPr/>
        </p:nvSpPr>
        <p:spPr>
          <a:xfrm>
            <a:off x="13239720" y="541440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29%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4" name="Freeform 733"/>
          <p:cNvSpPr/>
          <p:nvPr/>
        </p:nvSpPr>
        <p:spPr>
          <a:xfrm>
            <a:off x="15897960" y="7299000"/>
            <a:ext cx="1670760" cy="468360"/>
          </a:xfrm>
          <a:custGeom>
            <a:avLst/>
            <a:gdLst/>
            <a:ahLst/>
            <a:cxnLst/>
            <a:rect l="0" t="0" r="r" b="b"/>
            <a:pathLst>
              <a:path w="4642" h="1302">
                <a:moveTo>
                  <a:pt x="0" y="0"/>
                </a:moveTo>
                <a:lnTo>
                  <a:pt x="4641" y="0"/>
                </a:lnTo>
                <a:lnTo>
                  <a:pt x="4641" y="1301"/>
                </a:lnTo>
                <a:lnTo>
                  <a:pt x="0" y="13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35" name="TextBox 734"/>
          <p:cNvSpPr txBox="1"/>
          <p:nvPr/>
        </p:nvSpPr>
        <p:spPr>
          <a:xfrm>
            <a:off x="14444640" y="6812280"/>
            <a:ext cx="90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11%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6" name="Freeform 735"/>
          <p:cNvSpPr/>
          <p:nvPr/>
        </p:nvSpPr>
        <p:spPr>
          <a:xfrm>
            <a:off x="11859120" y="2238840"/>
            <a:ext cx="5018760" cy="1569960"/>
          </a:xfrm>
          <a:custGeom>
            <a:avLst/>
            <a:gdLst/>
            <a:ahLst/>
            <a:cxnLst/>
            <a:rect l="0" t="0" r="r" b="b"/>
            <a:pathLst>
              <a:path w="13942" h="4362">
                <a:moveTo>
                  <a:pt x="0" y="0"/>
                </a:moveTo>
                <a:lnTo>
                  <a:pt x="13941" y="0"/>
                </a:lnTo>
                <a:lnTo>
                  <a:pt x="13941" y="4361"/>
                </a:lnTo>
                <a:lnTo>
                  <a:pt x="0" y="436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37" name="TextBox 736"/>
          <p:cNvSpPr txBox="1"/>
          <p:nvPr/>
        </p:nvSpPr>
        <p:spPr>
          <a:xfrm>
            <a:off x="15898320" y="7292520"/>
            <a:ext cx="6469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000000"/>
                </a:solidFill>
                <a:latin typeface="OpenSansular"/>
              </a:rPr>
              <a:t>6%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8" name="TextBox 737"/>
          <p:cNvSpPr txBox="1"/>
          <p:nvPr/>
        </p:nvSpPr>
        <p:spPr>
          <a:xfrm>
            <a:off x="12657960" y="2289960"/>
            <a:ext cx="38336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România – codașa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39" name="TextBox 738"/>
          <p:cNvSpPr txBox="1"/>
          <p:nvPr/>
        </p:nvSpPr>
        <p:spPr>
          <a:xfrm>
            <a:off x="12940560" y="2777760"/>
            <a:ext cx="31615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Europei pentru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740" name="Freeform 739"/>
          <p:cNvSpPr/>
          <p:nvPr/>
        </p:nvSpPr>
        <p:spPr>
          <a:xfrm>
            <a:off x="3988440" y="10800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41" name="Picture 740"/>
          <p:cNvPicPr/>
          <p:nvPr/>
        </p:nvPicPr>
        <p:blipFill>
          <a:blip r:embed="rId3"/>
          <a:stretch/>
        </p:blipFill>
        <p:spPr>
          <a:xfrm>
            <a:off x="3988440" y="10800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742" name="TextBox 741"/>
          <p:cNvSpPr txBox="1"/>
          <p:nvPr/>
        </p:nvSpPr>
        <p:spPr>
          <a:xfrm>
            <a:off x="12373560" y="3265200"/>
            <a:ext cx="43030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colectarea deșeurilor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Freeform 74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744" name="Freeform 74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745" name="Freeform 744"/>
          <p:cNvSpPr/>
          <p:nvPr/>
        </p:nvSpPr>
        <p:spPr>
          <a:xfrm>
            <a:off x="3142800" y="443160"/>
            <a:ext cx="12065400" cy="1015920"/>
          </a:xfrm>
          <a:custGeom>
            <a:avLst/>
            <a:gdLst/>
            <a:ahLst/>
            <a:cxnLst/>
            <a:rect l="0" t="0" r="r" b="b"/>
            <a:pathLst>
              <a:path w="33516" h="2823">
                <a:moveTo>
                  <a:pt x="0" y="0"/>
                </a:moveTo>
                <a:lnTo>
                  <a:pt x="33515" y="0"/>
                </a:lnTo>
                <a:lnTo>
                  <a:pt x="33515" y="2822"/>
                </a:lnTo>
                <a:lnTo>
                  <a:pt x="0" y="282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46" name="Freeform 745"/>
          <p:cNvSpPr/>
          <p:nvPr/>
        </p:nvSpPr>
        <p:spPr>
          <a:xfrm>
            <a:off x="431280" y="1933200"/>
            <a:ext cx="17425440" cy="6751080"/>
          </a:xfrm>
          <a:custGeom>
            <a:avLst/>
            <a:gdLst/>
            <a:ahLst/>
            <a:cxnLst/>
            <a:rect l="0" t="0" r="r" b="b"/>
            <a:pathLst>
              <a:path w="48405" h="18754">
                <a:moveTo>
                  <a:pt x="0" y="0"/>
                </a:moveTo>
                <a:lnTo>
                  <a:pt x="48404" y="0"/>
                </a:lnTo>
                <a:lnTo>
                  <a:pt x="48404" y="18753"/>
                </a:lnTo>
                <a:lnTo>
                  <a:pt x="0" y="1875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47" name="Picture 746"/>
          <p:cNvPicPr/>
          <p:nvPr/>
        </p:nvPicPr>
        <p:blipFill>
          <a:blip r:embed="rId2"/>
          <a:stretch/>
        </p:blipFill>
        <p:spPr>
          <a:xfrm>
            <a:off x="431640" y="1927440"/>
            <a:ext cx="17424720" cy="6763680"/>
          </a:xfrm>
          <a:prstGeom prst="rect">
            <a:avLst/>
          </a:prstGeom>
          <a:ln w="0">
            <a:noFill/>
          </a:ln>
        </p:spPr>
      </p:pic>
      <p:sp>
        <p:nvSpPr>
          <p:cNvPr id="748" name="Freeform 747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49" name="Picture 748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0" name="Freeform 749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51" name="Picture 750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2" name="Freeform 751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53" name="Picture 752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4" name="Freeform 753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55" name="Picture 754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6" name="Freeform 755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57" name="Picture 756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58" name="TextBox 757"/>
          <p:cNvSpPr txBox="1"/>
          <p:nvPr/>
        </p:nvSpPr>
        <p:spPr>
          <a:xfrm>
            <a:off x="4674600" y="505800"/>
            <a:ext cx="97178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Viața deșeurilor în natură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Freeform 75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760" name="Freeform 759"/>
          <p:cNvSpPr/>
          <p:nvPr/>
        </p:nvSpPr>
        <p:spPr>
          <a:xfrm>
            <a:off x="1905480" y="5793480"/>
            <a:ext cx="14713920" cy="1354680"/>
          </a:xfrm>
          <a:custGeom>
            <a:avLst/>
            <a:gdLst/>
            <a:ahLst/>
            <a:cxnLst/>
            <a:rect l="0" t="0" r="r" b="b"/>
            <a:pathLst>
              <a:path w="40873" h="3764">
                <a:moveTo>
                  <a:pt x="0" y="0"/>
                </a:moveTo>
                <a:lnTo>
                  <a:pt x="40872" y="0"/>
                </a:lnTo>
                <a:lnTo>
                  <a:pt x="40872" y="3763"/>
                </a:lnTo>
                <a:lnTo>
                  <a:pt x="0" y="376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61" name="Freeform 760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62" name="Picture 761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63" name="Freeform 76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64" name="Picture 763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65" name="Freeform 764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66" name="Picture 765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67" name="Freeform 766"/>
          <p:cNvSpPr/>
          <p:nvPr/>
        </p:nvSpPr>
        <p:spPr>
          <a:xfrm>
            <a:off x="-180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68" name="Picture 767"/>
          <p:cNvPicPr/>
          <p:nvPr/>
        </p:nvPicPr>
        <p:blipFill>
          <a:blip r:embed="rId2"/>
          <a:stretch/>
        </p:blipFill>
        <p:spPr>
          <a:xfrm>
            <a:off x="-1800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69" name="Freeform 768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70" name="Picture 769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771" name="Freeform 770"/>
          <p:cNvSpPr/>
          <p:nvPr/>
        </p:nvSpPr>
        <p:spPr>
          <a:xfrm>
            <a:off x="4180320" y="-869760"/>
            <a:ext cx="10022040" cy="8017920"/>
          </a:xfrm>
          <a:custGeom>
            <a:avLst/>
            <a:gdLst/>
            <a:ahLst/>
            <a:cxnLst/>
            <a:rect l="0" t="0" r="r" b="b"/>
            <a:pathLst>
              <a:path w="27840" h="22273">
                <a:moveTo>
                  <a:pt x="0" y="0"/>
                </a:moveTo>
                <a:lnTo>
                  <a:pt x="27839" y="0"/>
                </a:lnTo>
                <a:lnTo>
                  <a:pt x="27839" y="22272"/>
                </a:lnTo>
                <a:lnTo>
                  <a:pt x="0" y="2227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72" name="Picture 771"/>
          <p:cNvPicPr/>
          <p:nvPr/>
        </p:nvPicPr>
        <p:blipFill>
          <a:blip r:embed="rId3"/>
          <a:stretch/>
        </p:blipFill>
        <p:spPr>
          <a:xfrm>
            <a:off x="4180320" y="-869400"/>
            <a:ext cx="10021680" cy="8017200"/>
          </a:xfrm>
          <a:prstGeom prst="rect">
            <a:avLst/>
          </a:prstGeom>
          <a:ln w="0">
            <a:noFill/>
          </a:ln>
        </p:spPr>
      </p:pic>
      <p:sp>
        <p:nvSpPr>
          <p:cNvPr id="773" name="TextBox 772"/>
          <p:cNvSpPr txBox="1"/>
          <p:nvPr/>
        </p:nvSpPr>
        <p:spPr>
          <a:xfrm>
            <a:off x="2700000" y="5829480"/>
            <a:ext cx="14403960" cy="130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8800" b="0" strike="noStrike" spc="-1">
                <a:solidFill>
                  <a:srgbClr val="3C8740"/>
                </a:solidFill>
                <a:latin typeface="OpenSansular"/>
              </a:rPr>
              <a:t>Ce deșeuri se pot recicla?</a:t>
            </a:r>
            <a:endParaRPr lang="en-US" sz="8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Freeform 77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775" name="Freeform 774"/>
          <p:cNvSpPr/>
          <p:nvPr/>
        </p:nvSpPr>
        <p:spPr>
          <a:xfrm>
            <a:off x="686880" y="3831840"/>
            <a:ext cx="4373280" cy="3963600"/>
          </a:xfrm>
          <a:custGeom>
            <a:avLst/>
            <a:gdLst/>
            <a:ahLst/>
            <a:cxnLst/>
            <a:rect l="0" t="0" r="r" b="b"/>
            <a:pathLst>
              <a:path w="12149" h="11011">
                <a:moveTo>
                  <a:pt x="0" y="0"/>
                </a:moveTo>
                <a:lnTo>
                  <a:pt x="12148" y="0"/>
                </a:lnTo>
                <a:lnTo>
                  <a:pt x="12148" y="11010"/>
                </a:lnTo>
                <a:lnTo>
                  <a:pt x="0" y="1101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76" name="Picture 775"/>
          <p:cNvPicPr/>
          <p:nvPr/>
        </p:nvPicPr>
        <p:blipFill>
          <a:blip r:embed="rId2"/>
          <a:stretch/>
        </p:blipFill>
        <p:spPr>
          <a:xfrm>
            <a:off x="687240" y="3831840"/>
            <a:ext cx="4372560" cy="3962880"/>
          </a:xfrm>
          <a:prstGeom prst="rect">
            <a:avLst/>
          </a:prstGeom>
          <a:ln w="0">
            <a:noFill/>
          </a:ln>
        </p:spPr>
      </p:pic>
      <p:sp>
        <p:nvSpPr>
          <p:cNvPr id="777" name="Freeform 776"/>
          <p:cNvSpPr/>
          <p:nvPr/>
        </p:nvSpPr>
        <p:spPr>
          <a:xfrm>
            <a:off x="841320" y="1121760"/>
            <a:ext cx="4467960" cy="1846800"/>
          </a:xfrm>
          <a:custGeom>
            <a:avLst/>
            <a:gdLst/>
            <a:ahLst/>
            <a:cxnLst/>
            <a:rect l="0" t="0" r="r" b="b"/>
            <a:pathLst>
              <a:path w="12412" h="5131">
                <a:moveTo>
                  <a:pt x="0" y="0"/>
                </a:moveTo>
                <a:lnTo>
                  <a:pt x="12411" y="0"/>
                </a:lnTo>
                <a:lnTo>
                  <a:pt x="12411" y="5130"/>
                </a:lnTo>
                <a:lnTo>
                  <a:pt x="0" y="513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78" name="TextBox 777"/>
          <p:cNvSpPr txBox="1"/>
          <p:nvPr/>
        </p:nvSpPr>
        <p:spPr>
          <a:xfrm>
            <a:off x="1606680" y="1146240"/>
            <a:ext cx="34236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Hârtia și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779" name="Freeform 778"/>
          <p:cNvSpPr/>
          <p:nvPr/>
        </p:nvSpPr>
        <p:spPr>
          <a:xfrm>
            <a:off x="5225760" y="1701000"/>
            <a:ext cx="4468320" cy="2031480"/>
          </a:xfrm>
          <a:custGeom>
            <a:avLst/>
            <a:gdLst/>
            <a:ahLst/>
            <a:cxnLst/>
            <a:rect l="0" t="0" r="r" b="b"/>
            <a:pathLst>
              <a:path w="12413" h="5644">
                <a:moveTo>
                  <a:pt x="0" y="0"/>
                </a:moveTo>
                <a:lnTo>
                  <a:pt x="12412" y="0"/>
                </a:lnTo>
                <a:lnTo>
                  <a:pt x="12412" y="5643"/>
                </a:lnTo>
                <a:lnTo>
                  <a:pt x="0" y="564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80" name="TextBox 779"/>
          <p:cNvSpPr txBox="1"/>
          <p:nvPr/>
        </p:nvSpPr>
        <p:spPr>
          <a:xfrm>
            <a:off x="1539360" y="2060640"/>
            <a:ext cx="34984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Cartonul 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781" name="Freeform 780"/>
          <p:cNvSpPr/>
          <p:nvPr/>
        </p:nvSpPr>
        <p:spPr>
          <a:xfrm>
            <a:off x="5225760" y="4245840"/>
            <a:ext cx="5121360" cy="3135600"/>
          </a:xfrm>
          <a:custGeom>
            <a:avLst/>
            <a:gdLst/>
            <a:ahLst/>
            <a:cxnLst/>
            <a:rect l="0" t="0" r="r" b="b"/>
            <a:pathLst>
              <a:path w="14227" h="8711">
                <a:moveTo>
                  <a:pt x="0" y="0"/>
                </a:moveTo>
                <a:lnTo>
                  <a:pt x="14226" y="0"/>
                </a:lnTo>
                <a:lnTo>
                  <a:pt x="14226" y="8710"/>
                </a:lnTo>
                <a:lnTo>
                  <a:pt x="0" y="871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82" name="Picture 781"/>
          <p:cNvPicPr/>
          <p:nvPr/>
        </p:nvPicPr>
        <p:blipFill>
          <a:blip r:embed="rId3"/>
          <a:stretch/>
        </p:blipFill>
        <p:spPr>
          <a:xfrm>
            <a:off x="5226120" y="4246200"/>
            <a:ext cx="5120640" cy="5335560"/>
          </a:xfrm>
          <a:prstGeom prst="rect">
            <a:avLst/>
          </a:prstGeom>
          <a:ln w="0">
            <a:noFill/>
          </a:ln>
        </p:spPr>
      </p:pic>
      <p:sp>
        <p:nvSpPr>
          <p:cNvPr id="783" name="Freeform 782"/>
          <p:cNvSpPr/>
          <p:nvPr/>
        </p:nvSpPr>
        <p:spPr>
          <a:xfrm>
            <a:off x="3711240" y="4948920"/>
            <a:ext cx="4373280" cy="2846520"/>
          </a:xfrm>
          <a:custGeom>
            <a:avLst/>
            <a:gdLst/>
            <a:ahLst/>
            <a:cxnLst/>
            <a:rect l="0" t="0" r="r" b="b"/>
            <a:pathLst>
              <a:path w="12149" h="7908">
                <a:moveTo>
                  <a:pt x="0" y="0"/>
                </a:moveTo>
                <a:lnTo>
                  <a:pt x="12148" y="0"/>
                </a:lnTo>
                <a:lnTo>
                  <a:pt x="12148" y="7907"/>
                </a:lnTo>
                <a:lnTo>
                  <a:pt x="0" y="790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84" name="Picture 783"/>
          <p:cNvPicPr/>
          <p:nvPr/>
        </p:nvPicPr>
        <p:blipFill>
          <a:blip r:embed="rId4"/>
          <a:stretch/>
        </p:blipFill>
        <p:spPr>
          <a:xfrm>
            <a:off x="2306160" y="4949280"/>
            <a:ext cx="5778000" cy="2845800"/>
          </a:xfrm>
          <a:prstGeom prst="rect">
            <a:avLst/>
          </a:prstGeom>
          <a:ln w="0">
            <a:noFill/>
          </a:ln>
        </p:spPr>
      </p:pic>
      <p:sp>
        <p:nvSpPr>
          <p:cNvPr id="785" name="Freeform 784"/>
          <p:cNvSpPr/>
          <p:nvPr/>
        </p:nvSpPr>
        <p:spPr>
          <a:xfrm>
            <a:off x="11593080" y="4905720"/>
            <a:ext cx="2685240" cy="2357280"/>
          </a:xfrm>
          <a:custGeom>
            <a:avLst/>
            <a:gdLst/>
            <a:ahLst/>
            <a:cxnLst/>
            <a:rect l="0" t="0" r="r" b="b"/>
            <a:pathLst>
              <a:path w="7460" h="6549">
                <a:moveTo>
                  <a:pt x="0" y="0"/>
                </a:moveTo>
                <a:lnTo>
                  <a:pt x="7459" y="0"/>
                </a:lnTo>
                <a:lnTo>
                  <a:pt x="7459" y="6548"/>
                </a:lnTo>
                <a:lnTo>
                  <a:pt x="0" y="654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86" name="Picture 785"/>
          <p:cNvPicPr/>
          <p:nvPr/>
        </p:nvPicPr>
        <p:blipFill>
          <a:blip r:embed="rId5"/>
          <a:stretch/>
        </p:blipFill>
        <p:spPr>
          <a:xfrm>
            <a:off x="11593080" y="4905720"/>
            <a:ext cx="2684520" cy="2356560"/>
          </a:xfrm>
          <a:prstGeom prst="rect">
            <a:avLst/>
          </a:prstGeom>
          <a:ln w="0">
            <a:noFill/>
          </a:ln>
        </p:spPr>
      </p:pic>
      <p:sp>
        <p:nvSpPr>
          <p:cNvPr id="787" name="Freeform 786"/>
          <p:cNvSpPr/>
          <p:nvPr/>
        </p:nvSpPr>
        <p:spPr>
          <a:xfrm>
            <a:off x="9693720" y="1694520"/>
            <a:ext cx="4681080" cy="923400"/>
          </a:xfrm>
          <a:custGeom>
            <a:avLst/>
            <a:gdLst/>
            <a:ahLst/>
            <a:cxnLst/>
            <a:rect l="0" t="0" r="r" b="b"/>
            <a:pathLst>
              <a:path w="13004" h="2566">
                <a:moveTo>
                  <a:pt x="0" y="0"/>
                </a:moveTo>
                <a:lnTo>
                  <a:pt x="13003" y="0"/>
                </a:lnTo>
                <a:lnTo>
                  <a:pt x="13003" y="2565"/>
                </a:lnTo>
                <a:lnTo>
                  <a:pt x="0" y="25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788" name="TextBox 787"/>
          <p:cNvSpPr txBox="1"/>
          <p:nvPr/>
        </p:nvSpPr>
        <p:spPr>
          <a:xfrm>
            <a:off x="5996880" y="1725480"/>
            <a:ext cx="316008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Plasticul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789" name="Freeform 788"/>
          <p:cNvSpPr/>
          <p:nvPr/>
        </p:nvSpPr>
        <p:spPr>
          <a:xfrm>
            <a:off x="10520280" y="5296320"/>
            <a:ext cx="1655640" cy="2027520"/>
          </a:xfrm>
          <a:custGeom>
            <a:avLst/>
            <a:gdLst/>
            <a:ahLst/>
            <a:cxnLst/>
            <a:rect l="0" t="0" r="r" b="b"/>
            <a:pathLst>
              <a:path w="4600" h="5633">
                <a:moveTo>
                  <a:pt x="0" y="0"/>
                </a:moveTo>
                <a:lnTo>
                  <a:pt x="4599" y="0"/>
                </a:lnTo>
                <a:lnTo>
                  <a:pt x="4599" y="5632"/>
                </a:lnTo>
                <a:lnTo>
                  <a:pt x="0" y="563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90" name="Picture 789"/>
          <p:cNvPicPr/>
          <p:nvPr/>
        </p:nvPicPr>
        <p:blipFill>
          <a:blip r:embed="rId6"/>
          <a:stretch/>
        </p:blipFill>
        <p:spPr>
          <a:xfrm>
            <a:off x="10520640" y="5296320"/>
            <a:ext cx="1654560" cy="2027160"/>
          </a:xfrm>
          <a:prstGeom prst="rect">
            <a:avLst/>
          </a:prstGeom>
          <a:ln w="0">
            <a:noFill/>
          </a:ln>
        </p:spPr>
      </p:pic>
      <p:sp>
        <p:nvSpPr>
          <p:cNvPr id="791" name="Freeform 790"/>
          <p:cNvSpPr/>
          <p:nvPr/>
        </p:nvSpPr>
        <p:spPr>
          <a:xfrm>
            <a:off x="12175560" y="4966560"/>
            <a:ext cx="2685240" cy="2846520"/>
          </a:xfrm>
          <a:custGeom>
            <a:avLst/>
            <a:gdLst/>
            <a:ahLst/>
            <a:cxnLst/>
            <a:rect l="0" t="0" r="r" b="b"/>
            <a:pathLst>
              <a:path w="7460" h="7908">
                <a:moveTo>
                  <a:pt x="0" y="0"/>
                </a:moveTo>
                <a:lnTo>
                  <a:pt x="7459" y="0"/>
                </a:lnTo>
                <a:lnTo>
                  <a:pt x="7459" y="7907"/>
                </a:lnTo>
                <a:lnTo>
                  <a:pt x="0" y="790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92" name="Picture 791"/>
          <p:cNvPicPr/>
          <p:nvPr/>
        </p:nvPicPr>
        <p:blipFill>
          <a:blip r:embed="rId7"/>
          <a:stretch/>
        </p:blipFill>
        <p:spPr>
          <a:xfrm>
            <a:off x="12175560" y="4966560"/>
            <a:ext cx="2684520" cy="2845800"/>
          </a:xfrm>
          <a:prstGeom prst="rect">
            <a:avLst/>
          </a:prstGeom>
          <a:ln w="0">
            <a:noFill/>
          </a:ln>
        </p:spPr>
      </p:pic>
      <p:sp>
        <p:nvSpPr>
          <p:cNvPr id="793" name="Freeform 792"/>
          <p:cNvSpPr/>
          <p:nvPr/>
        </p:nvSpPr>
        <p:spPr>
          <a:xfrm>
            <a:off x="14934960" y="4006800"/>
            <a:ext cx="1332000" cy="3256200"/>
          </a:xfrm>
          <a:custGeom>
            <a:avLst/>
            <a:gdLst/>
            <a:ahLst/>
            <a:cxnLst/>
            <a:rect l="0" t="0" r="r" b="b"/>
            <a:pathLst>
              <a:path w="3701" h="9046">
                <a:moveTo>
                  <a:pt x="0" y="9045"/>
                </a:moveTo>
                <a:lnTo>
                  <a:pt x="0" y="0"/>
                </a:lnTo>
                <a:lnTo>
                  <a:pt x="3700" y="0"/>
                </a:lnTo>
                <a:lnTo>
                  <a:pt x="3700" y="9045"/>
                </a:lnTo>
                <a:lnTo>
                  <a:pt x="0" y="9045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94" name="Picture 793"/>
          <p:cNvPicPr/>
          <p:nvPr/>
        </p:nvPicPr>
        <p:blipFill>
          <a:blip r:embed="rId8"/>
          <a:stretch/>
        </p:blipFill>
        <p:spPr>
          <a:xfrm rot="16200000">
            <a:off x="13972680" y="4969440"/>
            <a:ext cx="3255480" cy="1331280"/>
          </a:xfrm>
          <a:prstGeom prst="rect">
            <a:avLst/>
          </a:prstGeom>
          <a:ln w="0">
            <a:noFill/>
          </a:ln>
        </p:spPr>
      </p:pic>
      <p:sp>
        <p:nvSpPr>
          <p:cNvPr id="795" name="Freeform 794"/>
          <p:cNvSpPr/>
          <p:nvPr/>
        </p:nvSpPr>
        <p:spPr>
          <a:xfrm>
            <a:off x="15815880" y="3960720"/>
            <a:ext cx="3080520" cy="3526200"/>
          </a:xfrm>
          <a:custGeom>
            <a:avLst/>
            <a:gdLst/>
            <a:ahLst/>
            <a:cxnLst/>
            <a:rect l="0" t="0" r="r" b="b"/>
            <a:pathLst>
              <a:path w="8558" h="9796">
                <a:moveTo>
                  <a:pt x="0" y="0"/>
                </a:moveTo>
                <a:lnTo>
                  <a:pt x="8557" y="0"/>
                </a:lnTo>
                <a:lnTo>
                  <a:pt x="8557" y="9795"/>
                </a:lnTo>
                <a:lnTo>
                  <a:pt x="0" y="97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96" name="Picture 795"/>
          <p:cNvPicPr/>
          <p:nvPr/>
        </p:nvPicPr>
        <p:blipFill>
          <a:blip r:embed="rId9"/>
          <a:stretch/>
        </p:blipFill>
        <p:spPr>
          <a:xfrm>
            <a:off x="15816240" y="3961080"/>
            <a:ext cx="3079800" cy="3525480"/>
          </a:xfrm>
          <a:prstGeom prst="rect">
            <a:avLst/>
          </a:prstGeom>
          <a:ln w="0">
            <a:noFill/>
          </a:ln>
        </p:spPr>
      </p:pic>
      <p:sp>
        <p:nvSpPr>
          <p:cNvPr id="797" name="Freeform 796"/>
          <p:cNvSpPr/>
          <p:nvPr/>
        </p:nvSpPr>
        <p:spPr>
          <a:xfrm>
            <a:off x="15278400" y="4767120"/>
            <a:ext cx="2580840" cy="2829960"/>
          </a:xfrm>
          <a:custGeom>
            <a:avLst/>
            <a:gdLst/>
            <a:ahLst/>
            <a:cxnLst/>
            <a:rect l="0" t="0" r="r" b="b"/>
            <a:pathLst>
              <a:path w="7170" h="7862">
                <a:moveTo>
                  <a:pt x="0" y="0"/>
                </a:moveTo>
                <a:lnTo>
                  <a:pt x="7169" y="0"/>
                </a:lnTo>
                <a:lnTo>
                  <a:pt x="7169" y="7861"/>
                </a:lnTo>
                <a:lnTo>
                  <a:pt x="0" y="786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798" name="Picture 797"/>
          <p:cNvPicPr/>
          <p:nvPr/>
        </p:nvPicPr>
        <p:blipFill>
          <a:blip r:embed="rId10"/>
          <a:stretch/>
        </p:blipFill>
        <p:spPr>
          <a:xfrm>
            <a:off x="15278400" y="4767120"/>
            <a:ext cx="2580120" cy="2829600"/>
          </a:xfrm>
          <a:prstGeom prst="rect">
            <a:avLst/>
          </a:prstGeom>
          <a:ln w="0">
            <a:noFill/>
          </a:ln>
        </p:spPr>
      </p:pic>
      <p:sp>
        <p:nvSpPr>
          <p:cNvPr id="799" name="Freeform 798"/>
          <p:cNvSpPr/>
          <p:nvPr/>
        </p:nvSpPr>
        <p:spPr>
          <a:xfrm>
            <a:off x="14352120" y="1706760"/>
            <a:ext cx="3507120" cy="923400"/>
          </a:xfrm>
          <a:custGeom>
            <a:avLst/>
            <a:gdLst/>
            <a:ahLst/>
            <a:cxnLst/>
            <a:rect l="0" t="0" r="r" b="b"/>
            <a:pathLst>
              <a:path w="9743" h="2566">
                <a:moveTo>
                  <a:pt x="0" y="0"/>
                </a:moveTo>
                <a:lnTo>
                  <a:pt x="9742" y="0"/>
                </a:lnTo>
                <a:lnTo>
                  <a:pt x="9742" y="2565"/>
                </a:lnTo>
                <a:lnTo>
                  <a:pt x="0" y="256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800" name="TextBox 799"/>
          <p:cNvSpPr txBox="1"/>
          <p:nvPr/>
        </p:nvSpPr>
        <p:spPr>
          <a:xfrm>
            <a:off x="10703880" y="1719000"/>
            <a:ext cx="27986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Metalul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801" name="Freeform 800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02" name="Picture 801"/>
          <p:cNvPicPr/>
          <p:nvPr/>
        </p:nvPicPr>
        <p:blipFill>
          <a:blip r:embed="rId11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03" name="Freeform 80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04" name="Picture 803"/>
          <p:cNvPicPr/>
          <p:nvPr/>
        </p:nvPicPr>
        <p:blipFill>
          <a:blip r:embed="rId11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05" name="Freeform 804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06" name="Picture 805"/>
          <p:cNvPicPr/>
          <p:nvPr/>
        </p:nvPicPr>
        <p:blipFill>
          <a:blip r:embed="rId11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07" name="Freeform 806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08" name="Picture 807"/>
          <p:cNvPicPr/>
          <p:nvPr/>
        </p:nvPicPr>
        <p:blipFill>
          <a:blip r:embed="rId11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09" name="Freeform 808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10" name="Picture 809"/>
          <p:cNvPicPr/>
          <p:nvPr/>
        </p:nvPicPr>
        <p:blipFill>
          <a:blip r:embed="rId11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11" name="TextBox 810"/>
          <p:cNvSpPr txBox="1"/>
          <p:nvPr/>
        </p:nvSpPr>
        <p:spPr>
          <a:xfrm>
            <a:off x="15174360" y="1731240"/>
            <a:ext cx="20916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Sticla</a:t>
            </a:r>
            <a:endParaRPr lang="en-US" sz="6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Freeform 81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813" name="Freeform 812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14" name="Picture 813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15" name="Freeform 814"/>
          <p:cNvSpPr/>
          <p:nvPr/>
        </p:nvSpPr>
        <p:spPr>
          <a:xfrm>
            <a:off x="1002240" y="1275120"/>
            <a:ext cx="16283160" cy="7736760"/>
          </a:xfrm>
          <a:custGeom>
            <a:avLst/>
            <a:gdLst/>
            <a:ahLst/>
            <a:cxnLst/>
            <a:rect l="0" t="0" r="r" b="b"/>
            <a:pathLst>
              <a:path w="45232" h="21492">
                <a:moveTo>
                  <a:pt x="0" y="0"/>
                </a:moveTo>
                <a:lnTo>
                  <a:pt x="45231" y="0"/>
                </a:lnTo>
                <a:lnTo>
                  <a:pt x="45231" y="21491"/>
                </a:lnTo>
                <a:lnTo>
                  <a:pt x="0" y="214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16" name="Picture 815"/>
          <p:cNvPicPr/>
          <p:nvPr/>
        </p:nvPicPr>
        <p:blipFill>
          <a:blip r:embed="rId3"/>
          <a:stretch/>
        </p:blipFill>
        <p:spPr>
          <a:xfrm>
            <a:off x="1002600" y="1271880"/>
            <a:ext cx="16282440" cy="7743960"/>
          </a:xfrm>
          <a:prstGeom prst="rect">
            <a:avLst/>
          </a:prstGeom>
          <a:ln w="0">
            <a:noFill/>
          </a:ln>
        </p:spPr>
      </p:pic>
      <p:sp>
        <p:nvSpPr>
          <p:cNvPr id="817" name="Freeform 816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18" name="Picture 817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19" name="Freeform 818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20" name="Picture 819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21" name="Freeform 820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22" name="Picture 821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23" name="Freeform 82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24" name="Picture 823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25" name="Freeform 824"/>
          <p:cNvSpPr/>
          <p:nvPr/>
        </p:nvSpPr>
        <p:spPr>
          <a:xfrm>
            <a:off x="5457240" y="197280"/>
            <a:ext cx="7373160" cy="739440"/>
          </a:xfrm>
          <a:custGeom>
            <a:avLst/>
            <a:gdLst/>
            <a:ahLst/>
            <a:cxnLst/>
            <a:rect l="0" t="0" r="r" b="b"/>
            <a:pathLst>
              <a:path w="20482" h="2055">
                <a:moveTo>
                  <a:pt x="0" y="0"/>
                </a:moveTo>
                <a:lnTo>
                  <a:pt x="20481" y="0"/>
                </a:lnTo>
                <a:lnTo>
                  <a:pt x="20481" y="2054"/>
                </a:lnTo>
                <a:lnTo>
                  <a:pt x="0" y="205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826" name="Freeform 825"/>
          <p:cNvSpPr/>
          <p:nvPr/>
        </p:nvSpPr>
        <p:spPr>
          <a:xfrm>
            <a:off x="4260600" y="-371160"/>
            <a:ext cx="2345040" cy="1876320"/>
          </a:xfrm>
          <a:custGeom>
            <a:avLst/>
            <a:gdLst/>
            <a:ahLst/>
            <a:cxnLst/>
            <a:rect l="0" t="0" r="r" b="b"/>
            <a:pathLst>
              <a:path w="6515" h="5213">
                <a:moveTo>
                  <a:pt x="0" y="0"/>
                </a:moveTo>
                <a:lnTo>
                  <a:pt x="6514" y="0"/>
                </a:lnTo>
                <a:lnTo>
                  <a:pt x="6514" y="5212"/>
                </a:lnTo>
                <a:lnTo>
                  <a:pt x="0" y="521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27" name="Picture 826"/>
          <p:cNvPicPr/>
          <p:nvPr/>
        </p:nvPicPr>
        <p:blipFill>
          <a:blip r:embed="rId4"/>
          <a:stretch/>
        </p:blipFill>
        <p:spPr>
          <a:xfrm>
            <a:off x="4260960" y="-370800"/>
            <a:ext cx="2344320" cy="1875600"/>
          </a:xfrm>
          <a:prstGeom prst="rect">
            <a:avLst/>
          </a:prstGeom>
          <a:ln w="0">
            <a:noFill/>
          </a:ln>
        </p:spPr>
      </p:pic>
      <p:sp>
        <p:nvSpPr>
          <p:cNvPr id="828" name="TextBox 827"/>
          <p:cNvSpPr txBox="1"/>
          <p:nvPr/>
        </p:nvSpPr>
        <p:spPr>
          <a:xfrm>
            <a:off x="6358680" y="217080"/>
            <a:ext cx="600984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Alfabetul Plasticului</a:t>
            </a:r>
            <a:endParaRPr lang="en-US" sz="4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Freeform 82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830" name="Freeform 829"/>
          <p:cNvSpPr/>
          <p:nvPr/>
        </p:nvSpPr>
        <p:spPr>
          <a:xfrm>
            <a:off x="10487160" y="3492000"/>
            <a:ext cx="5630040" cy="5113800"/>
          </a:xfrm>
          <a:custGeom>
            <a:avLst/>
            <a:gdLst/>
            <a:ahLst/>
            <a:cxnLst/>
            <a:rect l="0" t="0" r="r" b="b"/>
            <a:pathLst>
              <a:path w="15640" h="14206">
                <a:moveTo>
                  <a:pt x="0" y="7102"/>
                </a:moveTo>
                <a:cubicBezTo>
                  <a:pt x="0" y="3180"/>
                  <a:pt x="3501" y="0"/>
                  <a:pt x="7819" y="0"/>
                </a:cubicBezTo>
                <a:cubicBezTo>
                  <a:pt x="12138" y="0"/>
                  <a:pt x="15639" y="3180"/>
                  <a:pt x="15639" y="7102"/>
                </a:cubicBezTo>
                <a:cubicBezTo>
                  <a:pt x="15639" y="11024"/>
                  <a:pt x="12138" y="14205"/>
                  <a:pt x="7819" y="14205"/>
                </a:cubicBezTo>
                <a:cubicBezTo>
                  <a:pt x="3501" y="14205"/>
                  <a:pt x="0" y="11024"/>
                  <a:pt x="0" y="7102"/>
                </a:cubicBez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831" name="Freeform 830"/>
          <p:cNvSpPr/>
          <p:nvPr/>
        </p:nvSpPr>
        <p:spPr>
          <a:xfrm>
            <a:off x="728280" y="447768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32" name="Picture 831"/>
          <p:cNvPicPr/>
          <p:nvPr/>
        </p:nvPicPr>
        <p:blipFill>
          <a:blip r:embed="rId2"/>
          <a:stretch/>
        </p:blipFill>
        <p:spPr>
          <a:xfrm>
            <a:off x="728280" y="447768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33" name="Freeform 832"/>
          <p:cNvSpPr/>
          <p:nvPr/>
        </p:nvSpPr>
        <p:spPr>
          <a:xfrm>
            <a:off x="4321080" y="234396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34" name="Picture 833"/>
          <p:cNvPicPr/>
          <p:nvPr/>
        </p:nvPicPr>
        <p:blipFill>
          <a:blip r:embed="rId2"/>
          <a:stretch/>
        </p:blipFill>
        <p:spPr>
          <a:xfrm>
            <a:off x="4321080" y="23443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35" name="Freeform 834"/>
          <p:cNvSpPr/>
          <p:nvPr/>
        </p:nvSpPr>
        <p:spPr>
          <a:xfrm>
            <a:off x="2808720" y="754092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36" name="Picture 835"/>
          <p:cNvPicPr/>
          <p:nvPr/>
        </p:nvPicPr>
        <p:blipFill>
          <a:blip r:embed="rId2"/>
          <a:stretch/>
        </p:blipFill>
        <p:spPr>
          <a:xfrm>
            <a:off x="2808720" y="754128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37" name="Freeform 836"/>
          <p:cNvSpPr/>
          <p:nvPr/>
        </p:nvSpPr>
        <p:spPr>
          <a:xfrm>
            <a:off x="5019840" y="748836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38" name="Picture 837"/>
          <p:cNvPicPr/>
          <p:nvPr/>
        </p:nvPicPr>
        <p:blipFill>
          <a:blip r:embed="rId2"/>
          <a:stretch/>
        </p:blipFill>
        <p:spPr>
          <a:xfrm>
            <a:off x="5020200" y="74887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39" name="Freeform 838"/>
          <p:cNvSpPr/>
          <p:nvPr/>
        </p:nvSpPr>
        <p:spPr>
          <a:xfrm>
            <a:off x="6760800" y="441792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0" name="Picture 839"/>
          <p:cNvPicPr/>
          <p:nvPr/>
        </p:nvPicPr>
        <p:blipFill>
          <a:blip r:embed="rId2"/>
          <a:stretch/>
        </p:blipFill>
        <p:spPr>
          <a:xfrm>
            <a:off x="6760800" y="441828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41" name="Freeform 840"/>
          <p:cNvSpPr/>
          <p:nvPr/>
        </p:nvSpPr>
        <p:spPr>
          <a:xfrm>
            <a:off x="3729600" y="629280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2" name="Picture 841"/>
          <p:cNvPicPr/>
          <p:nvPr/>
        </p:nvPicPr>
        <p:blipFill>
          <a:blip r:embed="rId2"/>
          <a:stretch/>
        </p:blipFill>
        <p:spPr>
          <a:xfrm>
            <a:off x="3729600" y="629316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43" name="Freeform 842"/>
          <p:cNvSpPr/>
          <p:nvPr/>
        </p:nvSpPr>
        <p:spPr>
          <a:xfrm>
            <a:off x="5940720" y="6198480"/>
            <a:ext cx="1332000" cy="1332000"/>
          </a:xfrm>
          <a:custGeom>
            <a:avLst/>
            <a:gdLst/>
            <a:ahLst/>
            <a:cxnLst/>
            <a:rect l="0" t="0" r="r" b="b"/>
            <a:pathLst>
              <a:path w="3701" h="3701">
                <a:moveTo>
                  <a:pt x="0" y="0"/>
                </a:moveTo>
                <a:lnTo>
                  <a:pt x="3700" y="0"/>
                </a:lnTo>
                <a:lnTo>
                  <a:pt x="3700" y="3700"/>
                </a:lnTo>
                <a:lnTo>
                  <a:pt x="0" y="37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4" name="Picture 843"/>
          <p:cNvPicPr/>
          <p:nvPr/>
        </p:nvPicPr>
        <p:blipFill>
          <a:blip r:embed="rId2"/>
          <a:stretch/>
        </p:blipFill>
        <p:spPr>
          <a:xfrm>
            <a:off x="5941080" y="619884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45" name="Freeform 844"/>
          <p:cNvSpPr/>
          <p:nvPr/>
        </p:nvSpPr>
        <p:spPr>
          <a:xfrm>
            <a:off x="2467800" y="504036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6" name="Picture 845"/>
          <p:cNvPicPr/>
          <p:nvPr/>
        </p:nvPicPr>
        <p:blipFill>
          <a:blip r:embed="rId2"/>
          <a:stretch/>
        </p:blipFill>
        <p:spPr>
          <a:xfrm>
            <a:off x="2468160" y="50407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47" name="Freeform 846"/>
          <p:cNvSpPr/>
          <p:nvPr/>
        </p:nvSpPr>
        <p:spPr>
          <a:xfrm>
            <a:off x="1477080" y="6198480"/>
            <a:ext cx="1332000" cy="1332000"/>
          </a:xfrm>
          <a:custGeom>
            <a:avLst/>
            <a:gdLst/>
            <a:ahLst/>
            <a:cxnLst/>
            <a:rect l="0" t="0" r="r" b="b"/>
            <a:pathLst>
              <a:path w="3701" h="3701">
                <a:moveTo>
                  <a:pt x="0" y="0"/>
                </a:moveTo>
                <a:lnTo>
                  <a:pt x="3700" y="0"/>
                </a:lnTo>
                <a:lnTo>
                  <a:pt x="3700" y="3700"/>
                </a:lnTo>
                <a:lnTo>
                  <a:pt x="0" y="37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48" name="Picture 847"/>
          <p:cNvPicPr/>
          <p:nvPr/>
        </p:nvPicPr>
        <p:blipFill>
          <a:blip r:embed="rId2"/>
          <a:stretch/>
        </p:blipFill>
        <p:spPr>
          <a:xfrm>
            <a:off x="1477440" y="619884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49" name="Freeform 848"/>
          <p:cNvSpPr/>
          <p:nvPr/>
        </p:nvSpPr>
        <p:spPr>
          <a:xfrm>
            <a:off x="4919040" y="5040360"/>
            <a:ext cx="1332000" cy="1331640"/>
          </a:xfrm>
          <a:custGeom>
            <a:avLst/>
            <a:gdLst/>
            <a:ahLst/>
            <a:cxnLst/>
            <a:rect l="0" t="0" r="r" b="b"/>
            <a:pathLst>
              <a:path w="3701" h="3700">
                <a:moveTo>
                  <a:pt x="0" y="0"/>
                </a:moveTo>
                <a:lnTo>
                  <a:pt x="3700" y="0"/>
                </a:lnTo>
                <a:lnTo>
                  <a:pt x="3700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50" name="Picture 849"/>
          <p:cNvPicPr/>
          <p:nvPr/>
        </p:nvPicPr>
        <p:blipFill>
          <a:blip r:embed="rId2"/>
          <a:stretch/>
        </p:blipFill>
        <p:spPr>
          <a:xfrm>
            <a:off x="4919400" y="50407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51" name="Freeform 850"/>
          <p:cNvSpPr/>
          <p:nvPr/>
        </p:nvSpPr>
        <p:spPr>
          <a:xfrm>
            <a:off x="3587760" y="370908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52" name="Picture 851"/>
          <p:cNvPicPr/>
          <p:nvPr/>
        </p:nvPicPr>
        <p:blipFill>
          <a:blip r:embed="rId2"/>
          <a:stretch/>
        </p:blipFill>
        <p:spPr>
          <a:xfrm>
            <a:off x="3588120" y="370944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53" name="Freeform 852"/>
          <p:cNvSpPr/>
          <p:nvPr/>
        </p:nvSpPr>
        <p:spPr>
          <a:xfrm>
            <a:off x="1477080" y="3444120"/>
            <a:ext cx="1332000" cy="1331640"/>
          </a:xfrm>
          <a:custGeom>
            <a:avLst/>
            <a:gdLst/>
            <a:ahLst/>
            <a:cxnLst/>
            <a:rect l="0" t="0" r="r" b="b"/>
            <a:pathLst>
              <a:path w="3701" h="3700">
                <a:moveTo>
                  <a:pt x="0" y="0"/>
                </a:moveTo>
                <a:lnTo>
                  <a:pt x="3700" y="0"/>
                </a:lnTo>
                <a:lnTo>
                  <a:pt x="3700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54" name="Picture 853"/>
          <p:cNvPicPr/>
          <p:nvPr/>
        </p:nvPicPr>
        <p:blipFill>
          <a:blip r:embed="rId2"/>
          <a:stretch/>
        </p:blipFill>
        <p:spPr>
          <a:xfrm>
            <a:off x="1477440" y="34441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55" name="Freeform 854"/>
          <p:cNvSpPr/>
          <p:nvPr/>
        </p:nvSpPr>
        <p:spPr>
          <a:xfrm>
            <a:off x="3165840" y="115200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56" name="Picture 855"/>
          <p:cNvPicPr/>
          <p:nvPr/>
        </p:nvPicPr>
        <p:blipFill>
          <a:blip r:embed="rId2"/>
          <a:stretch/>
        </p:blipFill>
        <p:spPr>
          <a:xfrm>
            <a:off x="3166200" y="115236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57" name="Freeform 856"/>
          <p:cNvSpPr/>
          <p:nvPr/>
        </p:nvSpPr>
        <p:spPr>
          <a:xfrm>
            <a:off x="5524560" y="3254400"/>
            <a:ext cx="1331640" cy="1332000"/>
          </a:xfrm>
          <a:custGeom>
            <a:avLst/>
            <a:gdLst/>
            <a:ahLst/>
            <a:cxnLst/>
            <a:rect l="0" t="0" r="r" b="b"/>
            <a:pathLst>
              <a:path w="3700" h="3701">
                <a:moveTo>
                  <a:pt x="0" y="0"/>
                </a:moveTo>
                <a:lnTo>
                  <a:pt x="3699" y="0"/>
                </a:lnTo>
                <a:lnTo>
                  <a:pt x="3699" y="3700"/>
                </a:lnTo>
                <a:lnTo>
                  <a:pt x="0" y="37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58" name="Picture 857"/>
          <p:cNvPicPr/>
          <p:nvPr/>
        </p:nvPicPr>
        <p:blipFill>
          <a:blip r:embed="rId2"/>
          <a:stretch/>
        </p:blipFill>
        <p:spPr>
          <a:xfrm>
            <a:off x="5524920" y="325476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59" name="Freeform 858"/>
          <p:cNvSpPr/>
          <p:nvPr/>
        </p:nvSpPr>
        <p:spPr>
          <a:xfrm>
            <a:off x="5401440" y="1404000"/>
            <a:ext cx="1332000" cy="1331640"/>
          </a:xfrm>
          <a:custGeom>
            <a:avLst/>
            <a:gdLst/>
            <a:ahLst/>
            <a:cxnLst/>
            <a:rect l="0" t="0" r="r" b="b"/>
            <a:pathLst>
              <a:path w="3701" h="3700">
                <a:moveTo>
                  <a:pt x="0" y="0"/>
                </a:moveTo>
                <a:lnTo>
                  <a:pt x="3700" y="0"/>
                </a:lnTo>
                <a:lnTo>
                  <a:pt x="3700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60" name="Picture 859"/>
          <p:cNvPicPr/>
          <p:nvPr/>
        </p:nvPicPr>
        <p:blipFill>
          <a:blip r:embed="rId2"/>
          <a:stretch/>
        </p:blipFill>
        <p:spPr>
          <a:xfrm>
            <a:off x="5401800" y="140400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61" name="Freeform 860"/>
          <p:cNvSpPr/>
          <p:nvPr/>
        </p:nvSpPr>
        <p:spPr>
          <a:xfrm>
            <a:off x="2467800" y="258876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62" name="Picture 861"/>
          <p:cNvPicPr/>
          <p:nvPr/>
        </p:nvPicPr>
        <p:blipFill>
          <a:blip r:embed="rId2"/>
          <a:stretch/>
        </p:blipFill>
        <p:spPr>
          <a:xfrm>
            <a:off x="2468160" y="258912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63" name="Freeform 862"/>
          <p:cNvSpPr/>
          <p:nvPr/>
        </p:nvSpPr>
        <p:spPr>
          <a:xfrm>
            <a:off x="1484640" y="1488600"/>
            <a:ext cx="1331640" cy="1331640"/>
          </a:xfrm>
          <a:custGeom>
            <a:avLst/>
            <a:gdLst/>
            <a:ahLst/>
            <a:cxnLst/>
            <a:rect l="0" t="0" r="r" b="b"/>
            <a:pathLst>
              <a:path w="3700" h="3700">
                <a:moveTo>
                  <a:pt x="0" y="0"/>
                </a:moveTo>
                <a:lnTo>
                  <a:pt x="3699" y="0"/>
                </a:lnTo>
                <a:lnTo>
                  <a:pt x="3699" y="3699"/>
                </a:lnTo>
                <a:lnTo>
                  <a:pt x="0" y="369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64" name="Picture 863"/>
          <p:cNvPicPr/>
          <p:nvPr/>
        </p:nvPicPr>
        <p:blipFill>
          <a:blip r:embed="rId2"/>
          <a:stretch/>
        </p:blipFill>
        <p:spPr>
          <a:xfrm>
            <a:off x="1485000" y="1488600"/>
            <a:ext cx="1330920" cy="1330920"/>
          </a:xfrm>
          <a:prstGeom prst="rect">
            <a:avLst/>
          </a:prstGeom>
          <a:ln w="0">
            <a:noFill/>
          </a:ln>
        </p:spPr>
      </p:pic>
      <p:sp>
        <p:nvSpPr>
          <p:cNvPr id="865" name="Freeform 864"/>
          <p:cNvSpPr/>
          <p:nvPr/>
        </p:nvSpPr>
        <p:spPr>
          <a:xfrm>
            <a:off x="11385720" y="4160520"/>
            <a:ext cx="3964680" cy="3964680"/>
          </a:xfrm>
          <a:custGeom>
            <a:avLst/>
            <a:gdLst/>
            <a:ahLst/>
            <a:cxnLst/>
            <a:rect l="0" t="0" r="r" b="b"/>
            <a:pathLst>
              <a:path w="11014" h="11014">
                <a:moveTo>
                  <a:pt x="0" y="0"/>
                </a:moveTo>
                <a:lnTo>
                  <a:pt x="11013" y="0"/>
                </a:lnTo>
                <a:lnTo>
                  <a:pt x="11013" y="11013"/>
                </a:lnTo>
                <a:lnTo>
                  <a:pt x="0" y="1101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66" name="Picture 865"/>
          <p:cNvPicPr/>
          <p:nvPr/>
        </p:nvPicPr>
        <p:blipFill>
          <a:blip r:embed="rId3"/>
          <a:stretch/>
        </p:blipFill>
        <p:spPr>
          <a:xfrm>
            <a:off x="11386080" y="4160880"/>
            <a:ext cx="3963600" cy="3963600"/>
          </a:xfrm>
          <a:prstGeom prst="rect">
            <a:avLst/>
          </a:prstGeom>
          <a:ln w="0">
            <a:noFill/>
          </a:ln>
        </p:spPr>
      </p:pic>
      <p:sp>
        <p:nvSpPr>
          <p:cNvPr id="867" name="Freeform 866"/>
          <p:cNvSpPr/>
          <p:nvPr/>
        </p:nvSpPr>
        <p:spPr>
          <a:xfrm>
            <a:off x="9318600" y="518760"/>
            <a:ext cx="7373160" cy="2216880"/>
          </a:xfrm>
          <a:custGeom>
            <a:avLst/>
            <a:gdLst/>
            <a:ahLst/>
            <a:cxnLst/>
            <a:rect l="0" t="0" r="r" b="b"/>
            <a:pathLst>
              <a:path w="20482" h="6159">
                <a:moveTo>
                  <a:pt x="0" y="0"/>
                </a:moveTo>
                <a:lnTo>
                  <a:pt x="20481" y="0"/>
                </a:lnTo>
                <a:lnTo>
                  <a:pt x="20481" y="6158"/>
                </a:lnTo>
                <a:lnTo>
                  <a:pt x="0" y="61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868" name="TextBox 867"/>
          <p:cNvSpPr txBox="1"/>
          <p:nvPr/>
        </p:nvSpPr>
        <p:spPr>
          <a:xfrm>
            <a:off x="9518760" y="538560"/>
            <a:ext cx="799704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O tonă de hârtie reciclată 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869" name="TextBox 868"/>
          <p:cNvSpPr txBox="1"/>
          <p:nvPr/>
        </p:nvSpPr>
        <p:spPr>
          <a:xfrm>
            <a:off x="10116360" y="1270080"/>
            <a:ext cx="749124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salvează de la tăiere 17 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870" name="Freeform 869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71" name="Picture 870"/>
          <p:cNvPicPr/>
          <p:nvPr/>
        </p:nvPicPr>
        <p:blipFill>
          <a:blip r:embed="rId4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72" name="Freeform 871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73" name="Picture 872"/>
          <p:cNvPicPr/>
          <p:nvPr/>
        </p:nvPicPr>
        <p:blipFill>
          <a:blip r:embed="rId4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74" name="Freeform 873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75" name="Picture 874"/>
          <p:cNvPicPr/>
          <p:nvPr/>
        </p:nvPicPr>
        <p:blipFill>
          <a:blip r:embed="rId4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76" name="Freeform 875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77" name="Picture 876"/>
          <p:cNvPicPr/>
          <p:nvPr/>
        </p:nvPicPr>
        <p:blipFill>
          <a:blip r:embed="rId4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78" name="Freeform 877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79" name="Picture 878"/>
          <p:cNvPicPr/>
          <p:nvPr/>
        </p:nvPicPr>
        <p:blipFill>
          <a:blip r:embed="rId4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880" name="Freeform 879"/>
          <p:cNvSpPr/>
          <p:nvPr/>
        </p:nvSpPr>
        <p:spPr>
          <a:xfrm>
            <a:off x="7367400" y="0"/>
            <a:ext cx="2561760" cy="2049120"/>
          </a:xfrm>
          <a:custGeom>
            <a:avLst/>
            <a:gdLst/>
            <a:ahLst/>
            <a:cxnLst/>
            <a:rect l="0" t="0" r="r" b="b"/>
            <a:pathLst>
              <a:path w="7117" h="5693">
                <a:moveTo>
                  <a:pt x="0" y="0"/>
                </a:moveTo>
                <a:lnTo>
                  <a:pt x="7116" y="0"/>
                </a:lnTo>
                <a:lnTo>
                  <a:pt x="7116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81" name="Picture 880"/>
          <p:cNvPicPr/>
          <p:nvPr/>
        </p:nvPicPr>
        <p:blipFill>
          <a:blip r:embed="rId5"/>
          <a:stretch/>
        </p:blipFill>
        <p:spPr>
          <a:xfrm>
            <a:off x="7367760" y="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882" name="TextBox 881"/>
          <p:cNvSpPr txBox="1"/>
          <p:nvPr/>
        </p:nvSpPr>
        <p:spPr>
          <a:xfrm>
            <a:off x="12905280" y="2001600"/>
            <a:ext cx="401040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3C8740"/>
                </a:solidFill>
                <a:latin typeface="OpenSansular"/>
              </a:rPr>
              <a:t>arbori maturi</a:t>
            </a:r>
            <a:endParaRPr lang="en-US" sz="4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Freeform 88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884" name="Freeform 883"/>
          <p:cNvSpPr/>
          <p:nvPr/>
        </p:nvSpPr>
        <p:spPr>
          <a:xfrm>
            <a:off x="4845240" y="5394960"/>
            <a:ext cx="2066760" cy="1880640"/>
          </a:xfrm>
          <a:custGeom>
            <a:avLst/>
            <a:gdLst/>
            <a:ahLst/>
            <a:cxnLst/>
            <a:rect l="0" t="0" r="r" b="b"/>
            <a:pathLst>
              <a:path w="5742" h="5225">
                <a:moveTo>
                  <a:pt x="0" y="0"/>
                </a:moveTo>
                <a:lnTo>
                  <a:pt x="5741" y="0"/>
                </a:lnTo>
                <a:lnTo>
                  <a:pt x="5741" y="5224"/>
                </a:lnTo>
                <a:lnTo>
                  <a:pt x="0" y="522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85" name="Picture 884"/>
          <p:cNvPicPr/>
          <p:nvPr/>
        </p:nvPicPr>
        <p:blipFill>
          <a:blip r:embed="rId2"/>
          <a:stretch/>
        </p:blipFill>
        <p:spPr>
          <a:xfrm>
            <a:off x="4845600" y="5394960"/>
            <a:ext cx="2066040" cy="1880280"/>
          </a:xfrm>
          <a:prstGeom prst="rect">
            <a:avLst/>
          </a:prstGeom>
          <a:ln w="0">
            <a:noFill/>
          </a:ln>
        </p:spPr>
      </p:pic>
      <p:sp>
        <p:nvSpPr>
          <p:cNvPr id="886" name="Freeform 885"/>
          <p:cNvSpPr/>
          <p:nvPr/>
        </p:nvSpPr>
        <p:spPr>
          <a:xfrm>
            <a:off x="2828160" y="5302440"/>
            <a:ext cx="2066760" cy="1881000"/>
          </a:xfrm>
          <a:custGeom>
            <a:avLst/>
            <a:gdLst/>
            <a:ahLst/>
            <a:cxnLst/>
            <a:rect l="0" t="0" r="r" b="b"/>
            <a:pathLst>
              <a:path w="5742" h="5226">
                <a:moveTo>
                  <a:pt x="0" y="0"/>
                </a:moveTo>
                <a:lnTo>
                  <a:pt x="5741" y="0"/>
                </a:lnTo>
                <a:lnTo>
                  <a:pt x="5741" y="5225"/>
                </a:lnTo>
                <a:lnTo>
                  <a:pt x="0" y="522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87" name="Picture 886"/>
          <p:cNvPicPr/>
          <p:nvPr/>
        </p:nvPicPr>
        <p:blipFill>
          <a:blip r:embed="rId2"/>
          <a:stretch/>
        </p:blipFill>
        <p:spPr>
          <a:xfrm>
            <a:off x="2828520" y="5302440"/>
            <a:ext cx="2066040" cy="1880280"/>
          </a:xfrm>
          <a:prstGeom prst="rect">
            <a:avLst/>
          </a:prstGeom>
          <a:ln w="0">
            <a:noFill/>
          </a:ln>
        </p:spPr>
      </p:pic>
      <p:sp>
        <p:nvSpPr>
          <p:cNvPr id="888" name="Freeform 887"/>
          <p:cNvSpPr/>
          <p:nvPr/>
        </p:nvSpPr>
        <p:spPr>
          <a:xfrm>
            <a:off x="685800" y="5384880"/>
            <a:ext cx="2090880" cy="1902600"/>
          </a:xfrm>
          <a:custGeom>
            <a:avLst/>
            <a:gdLst/>
            <a:ahLst/>
            <a:cxnLst/>
            <a:rect l="0" t="0" r="r" b="b"/>
            <a:pathLst>
              <a:path w="5809" h="5286">
                <a:moveTo>
                  <a:pt x="0" y="0"/>
                </a:moveTo>
                <a:lnTo>
                  <a:pt x="5808" y="0"/>
                </a:lnTo>
                <a:lnTo>
                  <a:pt x="5808" y="5285"/>
                </a:lnTo>
                <a:lnTo>
                  <a:pt x="0" y="528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89" name="Picture 888"/>
          <p:cNvPicPr/>
          <p:nvPr/>
        </p:nvPicPr>
        <p:blipFill>
          <a:blip r:embed="rId2"/>
          <a:stretch/>
        </p:blipFill>
        <p:spPr>
          <a:xfrm>
            <a:off x="685800" y="5384880"/>
            <a:ext cx="2090160" cy="1902240"/>
          </a:xfrm>
          <a:prstGeom prst="rect">
            <a:avLst/>
          </a:prstGeom>
          <a:ln w="0">
            <a:noFill/>
          </a:ln>
        </p:spPr>
      </p:pic>
      <p:sp>
        <p:nvSpPr>
          <p:cNvPr id="890" name="Freeform 889"/>
          <p:cNvSpPr/>
          <p:nvPr/>
        </p:nvSpPr>
        <p:spPr>
          <a:xfrm>
            <a:off x="6712920" y="5384880"/>
            <a:ext cx="2090880" cy="1902600"/>
          </a:xfrm>
          <a:custGeom>
            <a:avLst/>
            <a:gdLst/>
            <a:ahLst/>
            <a:cxnLst/>
            <a:rect l="0" t="0" r="r" b="b"/>
            <a:pathLst>
              <a:path w="5809" h="5286">
                <a:moveTo>
                  <a:pt x="0" y="0"/>
                </a:moveTo>
                <a:lnTo>
                  <a:pt x="5808" y="0"/>
                </a:lnTo>
                <a:lnTo>
                  <a:pt x="5808" y="5285"/>
                </a:lnTo>
                <a:lnTo>
                  <a:pt x="0" y="528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91" name="Picture 890"/>
          <p:cNvPicPr/>
          <p:nvPr/>
        </p:nvPicPr>
        <p:blipFill>
          <a:blip r:embed="rId2"/>
          <a:stretch/>
        </p:blipFill>
        <p:spPr>
          <a:xfrm>
            <a:off x="6713280" y="5384880"/>
            <a:ext cx="2090160" cy="1902240"/>
          </a:xfrm>
          <a:prstGeom prst="rect">
            <a:avLst/>
          </a:prstGeom>
          <a:ln w="0">
            <a:noFill/>
          </a:ln>
        </p:spPr>
      </p:pic>
      <p:sp>
        <p:nvSpPr>
          <p:cNvPr id="892" name="Freeform 891"/>
          <p:cNvSpPr/>
          <p:nvPr/>
        </p:nvSpPr>
        <p:spPr>
          <a:xfrm>
            <a:off x="3856680" y="3899160"/>
            <a:ext cx="2090880" cy="1902960"/>
          </a:xfrm>
          <a:custGeom>
            <a:avLst/>
            <a:gdLst/>
            <a:ahLst/>
            <a:cxnLst/>
            <a:rect l="0" t="0" r="r" b="b"/>
            <a:pathLst>
              <a:path w="5809" h="5287">
                <a:moveTo>
                  <a:pt x="0" y="0"/>
                </a:moveTo>
                <a:lnTo>
                  <a:pt x="5808" y="0"/>
                </a:lnTo>
                <a:lnTo>
                  <a:pt x="5808" y="5286"/>
                </a:lnTo>
                <a:lnTo>
                  <a:pt x="0" y="528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93" name="Picture 892"/>
          <p:cNvPicPr/>
          <p:nvPr/>
        </p:nvPicPr>
        <p:blipFill>
          <a:blip r:embed="rId2"/>
          <a:stretch/>
        </p:blipFill>
        <p:spPr>
          <a:xfrm>
            <a:off x="3857040" y="3899520"/>
            <a:ext cx="2090160" cy="1902240"/>
          </a:xfrm>
          <a:prstGeom prst="rect">
            <a:avLst/>
          </a:prstGeom>
          <a:ln w="0">
            <a:noFill/>
          </a:ln>
        </p:spPr>
      </p:pic>
      <p:sp>
        <p:nvSpPr>
          <p:cNvPr id="894" name="Freeform 893"/>
          <p:cNvSpPr/>
          <p:nvPr/>
        </p:nvSpPr>
        <p:spPr>
          <a:xfrm>
            <a:off x="-124200" y="3909600"/>
            <a:ext cx="2066760" cy="1880640"/>
          </a:xfrm>
          <a:custGeom>
            <a:avLst/>
            <a:gdLst/>
            <a:ahLst/>
            <a:cxnLst/>
            <a:rect l="0" t="0" r="r" b="b"/>
            <a:pathLst>
              <a:path w="5742" h="5225">
                <a:moveTo>
                  <a:pt x="0" y="0"/>
                </a:moveTo>
                <a:lnTo>
                  <a:pt x="5741" y="0"/>
                </a:lnTo>
                <a:lnTo>
                  <a:pt x="5741" y="5224"/>
                </a:lnTo>
                <a:lnTo>
                  <a:pt x="0" y="522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95" name="Picture 894"/>
          <p:cNvPicPr/>
          <p:nvPr/>
        </p:nvPicPr>
        <p:blipFill>
          <a:blip r:embed="rId2"/>
          <a:stretch/>
        </p:blipFill>
        <p:spPr>
          <a:xfrm>
            <a:off x="-123840" y="3909600"/>
            <a:ext cx="2066040" cy="1880280"/>
          </a:xfrm>
          <a:prstGeom prst="rect">
            <a:avLst/>
          </a:prstGeom>
          <a:ln w="0">
            <a:noFill/>
          </a:ln>
        </p:spPr>
      </p:pic>
      <p:sp>
        <p:nvSpPr>
          <p:cNvPr id="896" name="Freeform 895"/>
          <p:cNvSpPr/>
          <p:nvPr/>
        </p:nvSpPr>
        <p:spPr>
          <a:xfrm>
            <a:off x="5877360" y="3934800"/>
            <a:ext cx="2066760" cy="1881000"/>
          </a:xfrm>
          <a:custGeom>
            <a:avLst/>
            <a:gdLst/>
            <a:ahLst/>
            <a:cxnLst/>
            <a:rect l="0" t="0" r="r" b="b"/>
            <a:pathLst>
              <a:path w="5742" h="5226">
                <a:moveTo>
                  <a:pt x="0" y="0"/>
                </a:moveTo>
                <a:lnTo>
                  <a:pt x="5741" y="0"/>
                </a:lnTo>
                <a:lnTo>
                  <a:pt x="5741" y="5225"/>
                </a:lnTo>
                <a:lnTo>
                  <a:pt x="0" y="522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97" name="Picture 896"/>
          <p:cNvPicPr/>
          <p:nvPr/>
        </p:nvPicPr>
        <p:blipFill>
          <a:blip r:embed="rId2"/>
          <a:stretch/>
        </p:blipFill>
        <p:spPr>
          <a:xfrm>
            <a:off x="5877360" y="3935160"/>
            <a:ext cx="2066040" cy="1880280"/>
          </a:xfrm>
          <a:prstGeom prst="rect">
            <a:avLst/>
          </a:prstGeom>
          <a:ln w="0">
            <a:noFill/>
          </a:ln>
        </p:spPr>
      </p:pic>
      <p:sp>
        <p:nvSpPr>
          <p:cNvPr id="898" name="Freeform 897"/>
          <p:cNvSpPr/>
          <p:nvPr/>
        </p:nvSpPr>
        <p:spPr>
          <a:xfrm>
            <a:off x="1689480" y="3925440"/>
            <a:ext cx="2090880" cy="1902600"/>
          </a:xfrm>
          <a:custGeom>
            <a:avLst/>
            <a:gdLst/>
            <a:ahLst/>
            <a:cxnLst/>
            <a:rect l="0" t="0" r="r" b="b"/>
            <a:pathLst>
              <a:path w="5809" h="5286">
                <a:moveTo>
                  <a:pt x="0" y="0"/>
                </a:moveTo>
                <a:lnTo>
                  <a:pt x="5808" y="0"/>
                </a:lnTo>
                <a:lnTo>
                  <a:pt x="5808" y="5285"/>
                </a:lnTo>
                <a:lnTo>
                  <a:pt x="0" y="528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899" name="Picture 898"/>
          <p:cNvPicPr/>
          <p:nvPr/>
        </p:nvPicPr>
        <p:blipFill>
          <a:blip r:embed="rId2"/>
          <a:stretch/>
        </p:blipFill>
        <p:spPr>
          <a:xfrm>
            <a:off x="1689840" y="3925440"/>
            <a:ext cx="2090160" cy="1902240"/>
          </a:xfrm>
          <a:prstGeom prst="rect">
            <a:avLst/>
          </a:prstGeom>
          <a:ln w="0">
            <a:noFill/>
          </a:ln>
        </p:spPr>
      </p:pic>
      <p:sp>
        <p:nvSpPr>
          <p:cNvPr id="900" name="Freeform 899"/>
          <p:cNvSpPr/>
          <p:nvPr/>
        </p:nvSpPr>
        <p:spPr>
          <a:xfrm>
            <a:off x="12927600" y="3447720"/>
            <a:ext cx="4014360" cy="4358880"/>
          </a:xfrm>
          <a:custGeom>
            <a:avLst/>
            <a:gdLst/>
            <a:ahLst/>
            <a:cxnLst/>
            <a:rect l="0" t="0" r="r" b="b"/>
            <a:pathLst>
              <a:path w="11152" h="12109">
                <a:moveTo>
                  <a:pt x="0" y="0"/>
                </a:moveTo>
                <a:lnTo>
                  <a:pt x="11151" y="0"/>
                </a:lnTo>
                <a:lnTo>
                  <a:pt x="11151" y="12108"/>
                </a:lnTo>
                <a:lnTo>
                  <a:pt x="0" y="1210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01" name="Picture 900"/>
          <p:cNvPicPr/>
          <p:nvPr/>
        </p:nvPicPr>
        <p:blipFill>
          <a:blip r:embed="rId3"/>
          <a:stretch/>
        </p:blipFill>
        <p:spPr>
          <a:xfrm>
            <a:off x="12755520" y="3447720"/>
            <a:ext cx="4358160" cy="4358160"/>
          </a:xfrm>
          <a:prstGeom prst="rect">
            <a:avLst/>
          </a:prstGeom>
          <a:ln w="0">
            <a:noFill/>
          </a:ln>
        </p:spPr>
      </p:pic>
      <p:sp>
        <p:nvSpPr>
          <p:cNvPr id="902" name="Freeform 901"/>
          <p:cNvSpPr/>
          <p:nvPr/>
        </p:nvSpPr>
        <p:spPr>
          <a:xfrm>
            <a:off x="9324360" y="5302440"/>
            <a:ext cx="2223000" cy="649080"/>
          </a:xfrm>
          <a:custGeom>
            <a:avLst/>
            <a:gdLst/>
            <a:ahLst/>
            <a:cxnLst/>
            <a:rect l="0" t="0" r="r" b="b"/>
            <a:pathLst>
              <a:path w="6176" h="1804">
                <a:moveTo>
                  <a:pt x="6077" y="719"/>
                </a:moveTo>
                <a:lnTo>
                  <a:pt x="5182" y="48"/>
                </a:lnTo>
                <a:cubicBezTo>
                  <a:pt x="5139" y="16"/>
                  <a:pt x="5092" y="0"/>
                  <a:pt x="5044" y="0"/>
                </a:cubicBezTo>
                <a:cubicBezTo>
                  <a:pt x="4941" y="0"/>
                  <a:pt x="4866" y="79"/>
                  <a:pt x="4866" y="189"/>
                </a:cubicBezTo>
                <a:lnTo>
                  <a:pt x="4866" y="590"/>
                </a:lnTo>
                <a:lnTo>
                  <a:pt x="305" y="590"/>
                </a:lnTo>
                <a:cubicBezTo>
                  <a:pt x="136" y="594"/>
                  <a:pt x="0" y="732"/>
                  <a:pt x="0" y="902"/>
                </a:cubicBezTo>
                <a:cubicBezTo>
                  <a:pt x="0" y="1073"/>
                  <a:pt x="136" y="1211"/>
                  <a:pt x="305" y="1215"/>
                </a:cubicBezTo>
                <a:lnTo>
                  <a:pt x="4866" y="1215"/>
                </a:lnTo>
                <a:lnTo>
                  <a:pt x="4866" y="1615"/>
                </a:lnTo>
                <a:cubicBezTo>
                  <a:pt x="4866" y="1724"/>
                  <a:pt x="4941" y="1803"/>
                  <a:pt x="5044" y="1803"/>
                </a:cubicBezTo>
                <a:cubicBezTo>
                  <a:pt x="5092" y="1803"/>
                  <a:pt x="5139" y="1786"/>
                  <a:pt x="5182" y="1754"/>
                </a:cubicBezTo>
                <a:lnTo>
                  <a:pt x="6077" y="1085"/>
                </a:lnTo>
                <a:cubicBezTo>
                  <a:pt x="6139" y="1038"/>
                  <a:pt x="6175" y="971"/>
                  <a:pt x="6175" y="902"/>
                </a:cubicBezTo>
                <a:cubicBezTo>
                  <a:pt x="6175" y="832"/>
                  <a:pt x="6139" y="766"/>
                  <a:pt x="6077" y="719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903" name="Freeform 902"/>
          <p:cNvSpPr/>
          <p:nvPr/>
        </p:nvSpPr>
        <p:spPr>
          <a:xfrm>
            <a:off x="2391840" y="637920"/>
            <a:ext cx="13933440" cy="2068560"/>
          </a:xfrm>
          <a:custGeom>
            <a:avLst/>
            <a:gdLst/>
            <a:ahLst/>
            <a:cxnLst/>
            <a:rect l="0" t="0" r="r" b="b"/>
            <a:pathLst>
              <a:path w="38705" h="5747">
                <a:moveTo>
                  <a:pt x="0" y="0"/>
                </a:moveTo>
                <a:lnTo>
                  <a:pt x="38704" y="0"/>
                </a:lnTo>
                <a:lnTo>
                  <a:pt x="38704" y="5746"/>
                </a:lnTo>
                <a:lnTo>
                  <a:pt x="0" y="574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04" name="TextBox 903"/>
          <p:cNvSpPr txBox="1"/>
          <p:nvPr/>
        </p:nvSpPr>
        <p:spPr>
          <a:xfrm>
            <a:off x="2435400" y="657360"/>
            <a:ext cx="1534284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FFFFFF"/>
                </a:solidFill>
                <a:latin typeface="OpenSansular"/>
              </a:rPr>
              <a:t>Este nevoie de 8 peturi reciclate pentru a face un </a:t>
            </a:r>
            <a:endParaRPr lang="en-US" sz="4800" b="0" strike="noStrike" spc="-1">
              <a:latin typeface="Times New Roman"/>
            </a:endParaRPr>
          </a:p>
        </p:txBody>
      </p:sp>
      <p:sp>
        <p:nvSpPr>
          <p:cNvPr id="905" name="Freeform 904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06" name="Picture 905"/>
          <p:cNvPicPr/>
          <p:nvPr/>
        </p:nvPicPr>
        <p:blipFill>
          <a:blip r:embed="rId4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07" name="Freeform 906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08" name="Picture 907"/>
          <p:cNvPicPr/>
          <p:nvPr/>
        </p:nvPicPr>
        <p:blipFill>
          <a:blip r:embed="rId4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09" name="Freeform 908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10" name="Picture 909"/>
          <p:cNvPicPr/>
          <p:nvPr/>
        </p:nvPicPr>
        <p:blipFill>
          <a:blip r:embed="rId4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11" name="Freeform 910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12" name="Picture 911"/>
          <p:cNvPicPr/>
          <p:nvPr/>
        </p:nvPicPr>
        <p:blipFill>
          <a:blip r:embed="rId4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13" name="Freeform 912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14" name="Picture 913"/>
          <p:cNvPicPr/>
          <p:nvPr/>
        </p:nvPicPr>
        <p:blipFill>
          <a:blip r:embed="rId4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15" name="Freeform 914"/>
          <p:cNvSpPr/>
          <p:nvPr/>
        </p:nvSpPr>
        <p:spPr>
          <a:xfrm>
            <a:off x="557640" y="54360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16" name="Picture 915"/>
          <p:cNvPicPr/>
          <p:nvPr/>
        </p:nvPicPr>
        <p:blipFill>
          <a:blip r:embed="rId5"/>
          <a:stretch/>
        </p:blipFill>
        <p:spPr>
          <a:xfrm>
            <a:off x="557640" y="54360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917" name="TextBox 916"/>
          <p:cNvSpPr txBox="1"/>
          <p:nvPr/>
        </p:nvSpPr>
        <p:spPr>
          <a:xfrm>
            <a:off x="7895880" y="1681560"/>
            <a:ext cx="3096000" cy="70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800" b="0" strike="noStrike" spc="-1">
                <a:solidFill>
                  <a:srgbClr val="FFFFFF"/>
                </a:solidFill>
                <a:latin typeface="OpenSansular"/>
              </a:rPr>
              <a:t>tricou nou</a:t>
            </a:r>
            <a:endParaRPr lang="en-US" sz="4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Freeform 9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919" name="Freeform 918"/>
          <p:cNvSpPr/>
          <p:nvPr/>
        </p:nvSpPr>
        <p:spPr>
          <a:xfrm>
            <a:off x="1905480" y="5793480"/>
            <a:ext cx="14713920" cy="2709000"/>
          </a:xfrm>
          <a:custGeom>
            <a:avLst/>
            <a:gdLst/>
            <a:ahLst/>
            <a:cxnLst/>
            <a:rect l="0" t="0" r="r" b="b"/>
            <a:pathLst>
              <a:path w="40873" h="7526">
                <a:moveTo>
                  <a:pt x="0" y="0"/>
                </a:moveTo>
                <a:lnTo>
                  <a:pt x="40872" y="0"/>
                </a:lnTo>
                <a:lnTo>
                  <a:pt x="40872" y="7525"/>
                </a:lnTo>
                <a:lnTo>
                  <a:pt x="0" y="752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20" name="TextBox 919"/>
          <p:cNvSpPr txBox="1"/>
          <p:nvPr/>
        </p:nvSpPr>
        <p:spPr>
          <a:xfrm>
            <a:off x="3890880" y="5829480"/>
            <a:ext cx="12048120" cy="130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8800" b="0" strike="noStrike" spc="-1">
                <a:solidFill>
                  <a:srgbClr val="3C8740"/>
                </a:solidFill>
                <a:latin typeface="OpenSansular"/>
              </a:rPr>
              <a:t>Care sunt regulile de </a:t>
            </a:r>
            <a:endParaRPr lang="en-US" sz="8800" b="0" strike="noStrike" spc="-1">
              <a:latin typeface="Times New Roman"/>
            </a:endParaRPr>
          </a:p>
        </p:txBody>
      </p:sp>
      <p:sp>
        <p:nvSpPr>
          <p:cNvPr id="921" name="Freeform 920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22" name="Picture 921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23" name="Freeform 92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24" name="Picture 923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25" name="Freeform 924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26" name="Picture 925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27" name="Freeform 926"/>
          <p:cNvSpPr/>
          <p:nvPr/>
        </p:nvSpPr>
        <p:spPr>
          <a:xfrm>
            <a:off x="496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28" name="Picture 927"/>
          <p:cNvPicPr/>
          <p:nvPr/>
        </p:nvPicPr>
        <p:blipFill>
          <a:blip r:embed="rId2"/>
          <a:stretch/>
        </p:blipFill>
        <p:spPr>
          <a:xfrm>
            <a:off x="496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29" name="Freeform 928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30" name="Picture 929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31" name="Freeform 930"/>
          <p:cNvSpPr/>
          <p:nvPr/>
        </p:nvSpPr>
        <p:spPr>
          <a:xfrm>
            <a:off x="4180320" y="-869760"/>
            <a:ext cx="10022040" cy="8017920"/>
          </a:xfrm>
          <a:custGeom>
            <a:avLst/>
            <a:gdLst/>
            <a:ahLst/>
            <a:cxnLst/>
            <a:rect l="0" t="0" r="r" b="b"/>
            <a:pathLst>
              <a:path w="27840" h="22273">
                <a:moveTo>
                  <a:pt x="0" y="0"/>
                </a:moveTo>
                <a:lnTo>
                  <a:pt x="27839" y="0"/>
                </a:lnTo>
                <a:lnTo>
                  <a:pt x="27839" y="22272"/>
                </a:lnTo>
                <a:lnTo>
                  <a:pt x="0" y="2227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32" name="Picture 931"/>
          <p:cNvPicPr/>
          <p:nvPr/>
        </p:nvPicPr>
        <p:blipFill>
          <a:blip r:embed="rId3"/>
          <a:stretch/>
        </p:blipFill>
        <p:spPr>
          <a:xfrm>
            <a:off x="4180320" y="-869400"/>
            <a:ext cx="10021680" cy="8017200"/>
          </a:xfrm>
          <a:prstGeom prst="rect">
            <a:avLst/>
          </a:prstGeom>
          <a:ln w="0">
            <a:noFill/>
          </a:ln>
        </p:spPr>
      </p:pic>
      <p:sp>
        <p:nvSpPr>
          <p:cNvPr id="933" name="TextBox 932"/>
          <p:cNvSpPr txBox="1"/>
          <p:nvPr/>
        </p:nvSpPr>
        <p:spPr>
          <a:xfrm>
            <a:off x="4265640" y="7170840"/>
            <a:ext cx="11101680" cy="130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8800" b="0" strike="noStrike" spc="-1">
                <a:solidFill>
                  <a:srgbClr val="3C8740"/>
                </a:solidFill>
                <a:latin typeface="OpenSansular"/>
              </a:rPr>
              <a:t>colectare selectivă?</a:t>
            </a:r>
            <a:endParaRPr lang="en-US" sz="8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Freeform 93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pic>
        <p:nvPicPr>
          <p:cNvPr id="935" name="Picture 934"/>
          <p:cNvPicPr/>
          <p:nvPr/>
        </p:nvPicPr>
        <p:blipFill>
          <a:blip r:embed="rId2"/>
          <a:stretch/>
        </p:blipFill>
        <p:spPr>
          <a:xfrm>
            <a:off x="4519080" y="1442160"/>
            <a:ext cx="9249840" cy="3480120"/>
          </a:xfrm>
          <a:prstGeom prst="rect">
            <a:avLst/>
          </a:prstGeom>
          <a:ln w="0">
            <a:noFill/>
          </a:ln>
        </p:spPr>
      </p:pic>
      <p:sp>
        <p:nvSpPr>
          <p:cNvPr id="936" name="Freeform 935"/>
          <p:cNvSpPr/>
          <p:nvPr/>
        </p:nvSpPr>
        <p:spPr>
          <a:xfrm>
            <a:off x="4709160" y="1632600"/>
            <a:ext cx="8869680" cy="3099960"/>
          </a:xfrm>
          <a:custGeom>
            <a:avLst/>
            <a:gdLst/>
            <a:ahLst/>
            <a:cxnLst/>
            <a:rect l="0" t="0" r="r" b="b"/>
            <a:pathLst>
              <a:path w="24639" h="8612">
                <a:moveTo>
                  <a:pt x="0" y="0"/>
                </a:moveTo>
                <a:lnTo>
                  <a:pt x="24638" y="0"/>
                </a:lnTo>
                <a:lnTo>
                  <a:pt x="24638" y="8611"/>
                </a:lnTo>
                <a:lnTo>
                  <a:pt x="0" y="861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37" name="Picture 936"/>
          <p:cNvPicPr/>
          <p:nvPr/>
        </p:nvPicPr>
        <p:blipFill>
          <a:blip r:embed="rId3"/>
          <a:stretch/>
        </p:blipFill>
        <p:spPr>
          <a:xfrm>
            <a:off x="4705200" y="1627560"/>
            <a:ext cx="8885520" cy="3106080"/>
          </a:xfrm>
          <a:prstGeom prst="rect">
            <a:avLst/>
          </a:prstGeom>
          <a:ln w="0">
            <a:noFill/>
          </a:ln>
        </p:spPr>
      </p:pic>
      <p:sp>
        <p:nvSpPr>
          <p:cNvPr id="938" name="Freeform 937"/>
          <p:cNvSpPr/>
          <p:nvPr/>
        </p:nvSpPr>
        <p:spPr>
          <a:xfrm>
            <a:off x="1599120" y="405000"/>
            <a:ext cx="15954840" cy="923760"/>
          </a:xfrm>
          <a:custGeom>
            <a:avLst/>
            <a:gdLst/>
            <a:ahLst/>
            <a:cxnLst/>
            <a:rect l="0" t="0" r="r" b="b"/>
            <a:pathLst>
              <a:path w="44320" h="2567">
                <a:moveTo>
                  <a:pt x="0" y="0"/>
                </a:moveTo>
                <a:lnTo>
                  <a:pt x="44319" y="0"/>
                </a:lnTo>
                <a:lnTo>
                  <a:pt x="44319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39" name="Freeform 938"/>
          <p:cNvSpPr/>
          <p:nvPr/>
        </p:nvSpPr>
        <p:spPr>
          <a:xfrm>
            <a:off x="1788480" y="5075280"/>
            <a:ext cx="5376240" cy="861840"/>
          </a:xfrm>
          <a:custGeom>
            <a:avLst/>
            <a:gdLst/>
            <a:ahLst/>
            <a:cxnLst/>
            <a:rect l="0" t="0" r="r" b="b"/>
            <a:pathLst>
              <a:path w="14935" h="2395">
                <a:moveTo>
                  <a:pt x="0" y="0"/>
                </a:moveTo>
                <a:lnTo>
                  <a:pt x="14934" y="0"/>
                </a:lnTo>
                <a:lnTo>
                  <a:pt x="14934" y="2394"/>
                </a:lnTo>
                <a:lnTo>
                  <a:pt x="0" y="2394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40" name="TextBox 939"/>
          <p:cNvSpPr txBox="1"/>
          <p:nvPr/>
        </p:nvSpPr>
        <p:spPr>
          <a:xfrm>
            <a:off x="5499000" y="429840"/>
            <a:ext cx="892836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REGULI DE COLECTARE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941" name="Freeform 940"/>
          <p:cNvSpPr/>
          <p:nvPr/>
        </p:nvSpPr>
        <p:spPr>
          <a:xfrm>
            <a:off x="735840" y="5351040"/>
            <a:ext cx="5376600" cy="2439000"/>
          </a:xfrm>
          <a:custGeom>
            <a:avLst/>
            <a:gdLst/>
            <a:ahLst/>
            <a:cxnLst/>
            <a:rect l="0" t="0" r="r" b="b"/>
            <a:pathLst>
              <a:path w="14936" h="6776">
                <a:moveTo>
                  <a:pt x="0" y="0"/>
                </a:moveTo>
                <a:lnTo>
                  <a:pt x="14935" y="0"/>
                </a:lnTo>
                <a:lnTo>
                  <a:pt x="14935" y="6775"/>
                </a:lnTo>
                <a:lnTo>
                  <a:pt x="0" y="677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42" name="TextBox 941"/>
          <p:cNvSpPr txBox="1"/>
          <p:nvPr/>
        </p:nvSpPr>
        <p:spPr>
          <a:xfrm>
            <a:off x="1788480" y="5091480"/>
            <a:ext cx="1913400" cy="5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000" b="1" strike="noStrike" spc="-1">
                <a:solidFill>
                  <a:srgbClr val="FFFFFF"/>
                </a:solidFill>
                <a:latin typeface="OpenSans"/>
              </a:rPr>
              <a:t>Curate</a:t>
            </a:r>
            <a:endParaRPr lang="en-US" sz="4000" b="0" strike="noStrike" spc="-1">
              <a:latin typeface="Times New Roman"/>
            </a:endParaRPr>
          </a:p>
        </p:txBody>
      </p:sp>
      <p:sp>
        <p:nvSpPr>
          <p:cNvPr id="943" name="TextBox 942"/>
          <p:cNvSpPr txBox="1"/>
          <p:nvPr/>
        </p:nvSpPr>
        <p:spPr>
          <a:xfrm>
            <a:off x="736200" y="6071760"/>
            <a:ext cx="57355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Deşeurile trebuie să ﬁe goale şi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44" name="TextBox 943"/>
          <p:cNvSpPr txBox="1"/>
          <p:nvPr/>
        </p:nvSpPr>
        <p:spPr>
          <a:xfrm>
            <a:off x="736200" y="6498360"/>
            <a:ext cx="56365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curate (fără resturi alimentare,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45" name="Freeform 944"/>
          <p:cNvSpPr/>
          <p:nvPr/>
        </p:nvSpPr>
        <p:spPr>
          <a:xfrm>
            <a:off x="7557120" y="5123520"/>
            <a:ext cx="5376240" cy="862200"/>
          </a:xfrm>
          <a:custGeom>
            <a:avLst/>
            <a:gdLst/>
            <a:ahLst/>
            <a:cxnLst/>
            <a:rect l="0" t="0" r="r" b="b"/>
            <a:pathLst>
              <a:path w="14935" h="2396">
                <a:moveTo>
                  <a:pt x="0" y="0"/>
                </a:moveTo>
                <a:lnTo>
                  <a:pt x="14934" y="0"/>
                </a:lnTo>
                <a:lnTo>
                  <a:pt x="14934" y="2395"/>
                </a:lnTo>
                <a:lnTo>
                  <a:pt x="0" y="23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46" name="TextBox 945"/>
          <p:cNvSpPr txBox="1"/>
          <p:nvPr/>
        </p:nvSpPr>
        <p:spPr>
          <a:xfrm>
            <a:off x="736200" y="6925320"/>
            <a:ext cx="56577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necontaminate cu ulei, uscate)!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47" name="Freeform 946"/>
          <p:cNvSpPr/>
          <p:nvPr/>
        </p:nvSpPr>
        <p:spPr>
          <a:xfrm>
            <a:off x="6724440" y="5419080"/>
            <a:ext cx="4656240" cy="2090880"/>
          </a:xfrm>
          <a:custGeom>
            <a:avLst/>
            <a:gdLst/>
            <a:ahLst/>
            <a:cxnLst/>
            <a:rect l="0" t="0" r="r" b="b"/>
            <a:pathLst>
              <a:path w="12935" h="5809">
                <a:moveTo>
                  <a:pt x="0" y="0"/>
                </a:moveTo>
                <a:lnTo>
                  <a:pt x="12934" y="0"/>
                </a:lnTo>
                <a:lnTo>
                  <a:pt x="12934" y="5808"/>
                </a:lnTo>
                <a:lnTo>
                  <a:pt x="0" y="580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48" name="TextBox 947"/>
          <p:cNvSpPr txBox="1"/>
          <p:nvPr/>
        </p:nvSpPr>
        <p:spPr>
          <a:xfrm>
            <a:off x="7557120" y="5140080"/>
            <a:ext cx="2123640" cy="5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000" b="1" strike="noStrike" spc="-1">
                <a:solidFill>
                  <a:srgbClr val="FFFFFF"/>
                </a:solidFill>
                <a:latin typeface="OpenSans"/>
              </a:rPr>
              <a:t>Strivite</a:t>
            </a:r>
            <a:endParaRPr lang="en-US" sz="4000" b="0" strike="noStrike" spc="-1">
              <a:latin typeface="Times New Roman"/>
            </a:endParaRPr>
          </a:p>
        </p:txBody>
      </p:sp>
      <p:sp>
        <p:nvSpPr>
          <p:cNvPr id="949" name="TextBox 948"/>
          <p:cNvSpPr txBox="1"/>
          <p:nvPr/>
        </p:nvSpPr>
        <p:spPr>
          <a:xfrm>
            <a:off x="6724800" y="5376960"/>
            <a:ext cx="507600" cy="5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000" b="0" strike="noStrike" spc="-1">
                <a:solidFill>
                  <a:srgbClr val="FFFFFF"/>
                </a:solidFill>
                <a:latin typeface="JosefinSansular"/>
              </a:rPr>
              <a:t> </a:t>
            </a:r>
            <a:endParaRPr lang="en-US" sz="4000" b="0" strike="noStrike" spc="-1">
              <a:latin typeface="Times New Roman"/>
            </a:endParaRPr>
          </a:p>
        </p:txBody>
      </p:sp>
      <p:sp>
        <p:nvSpPr>
          <p:cNvPr id="950" name="TextBox 949"/>
          <p:cNvSpPr txBox="1"/>
          <p:nvPr/>
        </p:nvSpPr>
        <p:spPr>
          <a:xfrm>
            <a:off x="6724800" y="5967000"/>
            <a:ext cx="42480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Deșeurile trebuie să ﬁe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51" name="TextBox 950"/>
          <p:cNvSpPr txBox="1"/>
          <p:nvPr/>
        </p:nvSpPr>
        <p:spPr>
          <a:xfrm>
            <a:off x="6724800" y="6520320"/>
            <a:ext cx="41961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turtite/strivite pentru a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52" name="Freeform 951"/>
          <p:cNvSpPr/>
          <p:nvPr/>
        </p:nvSpPr>
        <p:spPr>
          <a:xfrm>
            <a:off x="13765680" y="4988160"/>
            <a:ext cx="5376240" cy="862200"/>
          </a:xfrm>
          <a:custGeom>
            <a:avLst/>
            <a:gdLst/>
            <a:ahLst/>
            <a:cxnLst/>
            <a:rect l="0" t="0" r="r" b="b"/>
            <a:pathLst>
              <a:path w="14935" h="2396">
                <a:moveTo>
                  <a:pt x="0" y="0"/>
                </a:moveTo>
                <a:lnTo>
                  <a:pt x="14934" y="0"/>
                </a:lnTo>
                <a:lnTo>
                  <a:pt x="14934" y="2395"/>
                </a:lnTo>
                <a:lnTo>
                  <a:pt x="0" y="2395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53" name="TextBox 952"/>
          <p:cNvSpPr txBox="1"/>
          <p:nvPr/>
        </p:nvSpPr>
        <p:spPr>
          <a:xfrm>
            <a:off x="6724800" y="7073640"/>
            <a:ext cx="489564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ocupa cât mai puțin spațiu!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54" name="Freeform 953"/>
          <p:cNvSpPr/>
          <p:nvPr/>
        </p:nvSpPr>
        <p:spPr>
          <a:xfrm>
            <a:off x="11773080" y="5419080"/>
            <a:ext cx="6515280" cy="2650320"/>
          </a:xfrm>
          <a:custGeom>
            <a:avLst/>
            <a:gdLst/>
            <a:ahLst/>
            <a:cxnLst/>
            <a:rect l="0" t="0" r="r" b="b"/>
            <a:pathLst>
              <a:path w="18099" h="7363">
                <a:moveTo>
                  <a:pt x="0" y="0"/>
                </a:moveTo>
                <a:lnTo>
                  <a:pt x="18098" y="0"/>
                </a:lnTo>
                <a:lnTo>
                  <a:pt x="18098" y="7362"/>
                </a:lnTo>
                <a:lnTo>
                  <a:pt x="0" y="736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55" name="TextBox 954"/>
          <p:cNvSpPr txBox="1"/>
          <p:nvPr/>
        </p:nvSpPr>
        <p:spPr>
          <a:xfrm>
            <a:off x="13765680" y="5004720"/>
            <a:ext cx="2595960" cy="5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000" b="1" strike="noStrike" spc="-1">
                <a:solidFill>
                  <a:srgbClr val="FFFFFF"/>
                </a:solidFill>
                <a:latin typeface="OpenSans"/>
              </a:rPr>
              <a:t>Separate</a:t>
            </a:r>
            <a:endParaRPr lang="en-US" sz="4000" b="0" strike="noStrike" spc="-1">
              <a:latin typeface="Times New Roman"/>
            </a:endParaRPr>
          </a:p>
        </p:txBody>
      </p:sp>
      <p:sp>
        <p:nvSpPr>
          <p:cNvPr id="956" name="TextBox 955"/>
          <p:cNvSpPr txBox="1"/>
          <p:nvPr/>
        </p:nvSpPr>
        <p:spPr>
          <a:xfrm>
            <a:off x="11773080" y="5376960"/>
            <a:ext cx="507600" cy="5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4000" b="0" strike="noStrike" spc="-1">
                <a:solidFill>
                  <a:srgbClr val="FFFFFF"/>
                </a:solidFill>
                <a:latin typeface="JosefinSansular"/>
              </a:rPr>
              <a:t> </a:t>
            </a:r>
            <a:endParaRPr lang="en-US" sz="4000" b="0" strike="noStrike" spc="-1">
              <a:latin typeface="Times New Roman"/>
            </a:endParaRPr>
          </a:p>
        </p:txBody>
      </p:sp>
      <p:sp>
        <p:nvSpPr>
          <p:cNvPr id="957" name="TextBox 956"/>
          <p:cNvSpPr txBox="1"/>
          <p:nvPr/>
        </p:nvSpPr>
        <p:spPr>
          <a:xfrm>
            <a:off x="11773080" y="5967000"/>
            <a:ext cx="17946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Deșeurile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58" name="TextBox 957"/>
          <p:cNvSpPr txBox="1"/>
          <p:nvPr/>
        </p:nvSpPr>
        <p:spPr>
          <a:xfrm>
            <a:off x="13645080" y="5967000"/>
            <a:ext cx="21603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periculoase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59" name="TextBox 958"/>
          <p:cNvSpPr txBox="1"/>
          <p:nvPr/>
        </p:nvSpPr>
        <p:spPr>
          <a:xfrm>
            <a:off x="15858360" y="5967000"/>
            <a:ext cx="5569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au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0" name="TextBox 959"/>
          <p:cNvSpPr txBox="1"/>
          <p:nvPr/>
        </p:nvSpPr>
        <p:spPr>
          <a:xfrm>
            <a:off x="16577640" y="5967000"/>
            <a:ext cx="5644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un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1" name="TextBox 960"/>
          <p:cNvSpPr txBox="1"/>
          <p:nvPr/>
        </p:nvSpPr>
        <p:spPr>
          <a:xfrm>
            <a:off x="17317800" y="5967000"/>
            <a:ext cx="11574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statut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2" name="TextBox 961"/>
          <p:cNvSpPr txBox="1"/>
          <p:nvPr/>
        </p:nvSpPr>
        <p:spPr>
          <a:xfrm>
            <a:off x="11773080" y="6520680"/>
            <a:ext cx="13525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special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3" name="TextBox 962"/>
          <p:cNvSpPr txBox="1"/>
          <p:nvPr/>
        </p:nvSpPr>
        <p:spPr>
          <a:xfrm>
            <a:off x="13175640" y="6520680"/>
            <a:ext cx="3970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și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4" name="TextBox 963"/>
          <p:cNvSpPr txBox="1"/>
          <p:nvPr/>
        </p:nvSpPr>
        <p:spPr>
          <a:xfrm>
            <a:off x="13704120" y="6520680"/>
            <a:ext cx="5158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se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5" name="TextBox 964"/>
          <p:cNvSpPr txBox="1"/>
          <p:nvPr/>
        </p:nvSpPr>
        <p:spPr>
          <a:xfrm>
            <a:off x="14342400" y="6520680"/>
            <a:ext cx="20170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colectează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6" name="TextBox 965"/>
          <p:cNvSpPr txBox="1"/>
          <p:nvPr/>
        </p:nvSpPr>
        <p:spPr>
          <a:xfrm>
            <a:off x="16342560" y="6520680"/>
            <a:ext cx="14623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separat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7" name="TextBox 966"/>
          <p:cNvSpPr txBox="1"/>
          <p:nvPr/>
        </p:nvSpPr>
        <p:spPr>
          <a:xfrm>
            <a:off x="17864640" y="6520680"/>
            <a:ext cx="5569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de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8" name="TextBox 967"/>
          <p:cNvSpPr txBox="1"/>
          <p:nvPr/>
        </p:nvSpPr>
        <p:spPr>
          <a:xfrm>
            <a:off x="11773080" y="7074000"/>
            <a:ext cx="70873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toate celelalte deșeuri, în locuri special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969" name="Freeform 968"/>
          <p:cNvSpPr/>
          <p:nvPr/>
        </p:nvSpPr>
        <p:spPr>
          <a:xfrm>
            <a:off x="3657240" y="7200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70" name="Picture 969"/>
          <p:cNvPicPr/>
          <p:nvPr/>
        </p:nvPicPr>
        <p:blipFill>
          <a:blip r:embed="rId4"/>
          <a:stretch/>
        </p:blipFill>
        <p:spPr>
          <a:xfrm>
            <a:off x="3657600" y="7200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971" name="Freeform 970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72" name="Picture 971"/>
          <p:cNvPicPr/>
          <p:nvPr/>
        </p:nvPicPr>
        <p:blipFill>
          <a:blip r:embed="rId5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73" name="Freeform 97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74" name="Picture 973"/>
          <p:cNvPicPr/>
          <p:nvPr/>
        </p:nvPicPr>
        <p:blipFill>
          <a:blip r:embed="rId5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75" name="Freeform 974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76" name="Picture 975"/>
          <p:cNvPicPr/>
          <p:nvPr/>
        </p:nvPicPr>
        <p:blipFill>
          <a:blip r:embed="rId5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77" name="Freeform 976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78" name="Picture 977"/>
          <p:cNvPicPr/>
          <p:nvPr/>
        </p:nvPicPr>
        <p:blipFill>
          <a:blip r:embed="rId5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79" name="Freeform 978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80" name="Picture 979"/>
          <p:cNvPicPr/>
          <p:nvPr/>
        </p:nvPicPr>
        <p:blipFill>
          <a:blip r:embed="rId5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81" name="TextBox 980"/>
          <p:cNvSpPr txBox="1"/>
          <p:nvPr/>
        </p:nvSpPr>
        <p:spPr>
          <a:xfrm>
            <a:off x="11773080" y="7627320"/>
            <a:ext cx="467172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FFFFFF"/>
                </a:solidFill>
                <a:latin typeface="OpenSansular"/>
              </a:rPr>
              <a:t>amenajate și semnalizate.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Freeform 98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983" name="Freeform 982"/>
          <p:cNvSpPr/>
          <p:nvPr/>
        </p:nvSpPr>
        <p:spPr>
          <a:xfrm>
            <a:off x="2725920" y="0"/>
            <a:ext cx="12835800" cy="8892000"/>
          </a:xfrm>
          <a:custGeom>
            <a:avLst/>
            <a:gdLst/>
            <a:ahLst/>
            <a:cxnLst/>
            <a:rect l="0" t="0" r="r" b="b"/>
            <a:pathLst>
              <a:path w="35656" h="24701">
                <a:moveTo>
                  <a:pt x="0" y="0"/>
                </a:moveTo>
                <a:lnTo>
                  <a:pt x="35655" y="0"/>
                </a:lnTo>
                <a:lnTo>
                  <a:pt x="35655" y="24700"/>
                </a:lnTo>
                <a:lnTo>
                  <a:pt x="0" y="247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84" name="Picture 983"/>
          <p:cNvPicPr/>
          <p:nvPr/>
        </p:nvPicPr>
        <p:blipFill>
          <a:blip r:embed="rId2"/>
          <a:stretch/>
        </p:blipFill>
        <p:spPr>
          <a:xfrm>
            <a:off x="2726280" y="0"/>
            <a:ext cx="12835080" cy="8891640"/>
          </a:xfrm>
          <a:prstGeom prst="rect">
            <a:avLst/>
          </a:prstGeom>
          <a:ln w="0">
            <a:noFill/>
          </a:ln>
        </p:spPr>
      </p:pic>
      <p:sp>
        <p:nvSpPr>
          <p:cNvPr id="985" name="Freeform 984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86" name="Picture 985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87" name="Freeform 986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88" name="Picture 987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89" name="Freeform 988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90" name="Picture 989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91" name="Freeform 990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92" name="Picture 991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993" name="Freeform 992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994" name="Picture 993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Freeform 99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996" name="Freeform 995"/>
          <p:cNvSpPr/>
          <p:nvPr/>
        </p:nvSpPr>
        <p:spPr>
          <a:xfrm>
            <a:off x="-468000" y="0"/>
            <a:ext cx="18756000" cy="10331280"/>
          </a:xfrm>
          <a:custGeom>
            <a:avLst/>
            <a:gdLst/>
            <a:ahLst/>
            <a:cxnLst/>
            <a:rect l="0" t="0" r="r" b="b"/>
            <a:pathLst>
              <a:path w="52101" h="28699">
                <a:moveTo>
                  <a:pt x="0" y="0"/>
                </a:moveTo>
                <a:lnTo>
                  <a:pt x="52100" y="0"/>
                </a:lnTo>
                <a:lnTo>
                  <a:pt x="52100" y="28698"/>
                </a:lnTo>
                <a:lnTo>
                  <a:pt x="0" y="28698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997" name="Freeform 996"/>
          <p:cNvSpPr/>
          <p:nvPr/>
        </p:nvSpPr>
        <p:spPr>
          <a:xfrm>
            <a:off x="697680" y="152280"/>
            <a:ext cx="17871120" cy="2979360"/>
          </a:xfrm>
          <a:custGeom>
            <a:avLst/>
            <a:gdLst/>
            <a:ahLst/>
            <a:cxnLst/>
            <a:rect l="0" t="0" r="r" b="b"/>
            <a:pathLst>
              <a:path w="49643" h="8277">
                <a:moveTo>
                  <a:pt x="0" y="0"/>
                </a:moveTo>
                <a:lnTo>
                  <a:pt x="49642" y="0"/>
                </a:lnTo>
                <a:lnTo>
                  <a:pt x="49642" y="8276"/>
                </a:lnTo>
                <a:lnTo>
                  <a:pt x="0" y="827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998" name="TextBox 997"/>
          <p:cNvSpPr txBox="1"/>
          <p:nvPr/>
        </p:nvSpPr>
        <p:spPr>
          <a:xfrm>
            <a:off x="5609520" y="176760"/>
            <a:ext cx="870120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Povestea reciclatorului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999" name="Freeform 998"/>
          <p:cNvSpPr/>
          <p:nvPr/>
        </p:nvSpPr>
        <p:spPr>
          <a:xfrm>
            <a:off x="144360" y="2480400"/>
            <a:ext cx="17249040" cy="531720"/>
          </a:xfrm>
          <a:custGeom>
            <a:avLst/>
            <a:gdLst/>
            <a:ahLst/>
            <a:cxnLst/>
            <a:rect l="0" t="0" r="r" b="b"/>
            <a:pathLst>
              <a:path w="47915" h="1478">
                <a:moveTo>
                  <a:pt x="0" y="0"/>
                </a:moveTo>
                <a:lnTo>
                  <a:pt x="47914" y="0"/>
                </a:lnTo>
                <a:lnTo>
                  <a:pt x="47914" y="1477"/>
                </a:lnTo>
                <a:lnTo>
                  <a:pt x="0" y="147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00" name="Freeform 999"/>
          <p:cNvSpPr/>
          <p:nvPr/>
        </p:nvSpPr>
        <p:spPr>
          <a:xfrm>
            <a:off x="144360" y="3771360"/>
            <a:ext cx="18705240" cy="2086560"/>
          </a:xfrm>
          <a:custGeom>
            <a:avLst/>
            <a:gdLst/>
            <a:ahLst/>
            <a:cxnLst/>
            <a:rect l="0" t="0" r="r" b="b"/>
            <a:pathLst>
              <a:path w="51960" h="5797">
                <a:moveTo>
                  <a:pt x="0" y="0"/>
                </a:moveTo>
                <a:lnTo>
                  <a:pt x="51959" y="0"/>
                </a:lnTo>
                <a:lnTo>
                  <a:pt x="51959" y="5796"/>
                </a:lnTo>
                <a:lnTo>
                  <a:pt x="0" y="57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01" name="Freeform 1000"/>
          <p:cNvSpPr/>
          <p:nvPr/>
        </p:nvSpPr>
        <p:spPr>
          <a:xfrm>
            <a:off x="7053480" y="788832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02" name="Picture 1001"/>
          <p:cNvPicPr/>
          <p:nvPr/>
        </p:nvPicPr>
        <p:blipFill>
          <a:blip r:embed="rId2"/>
          <a:stretch/>
        </p:blipFill>
        <p:spPr>
          <a:xfrm>
            <a:off x="7053840" y="7888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03" name="Freeform 1002"/>
          <p:cNvSpPr/>
          <p:nvPr/>
        </p:nvSpPr>
        <p:spPr>
          <a:xfrm>
            <a:off x="3058560" y="7871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04" name="Picture 1003"/>
          <p:cNvPicPr/>
          <p:nvPr/>
        </p:nvPicPr>
        <p:blipFill>
          <a:blip r:embed="rId2"/>
          <a:stretch/>
        </p:blipFill>
        <p:spPr>
          <a:xfrm>
            <a:off x="3058560" y="7871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05" name="Freeform 1004"/>
          <p:cNvSpPr/>
          <p:nvPr/>
        </p:nvSpPr>
        <p:spPr>
          <a:xfrm>
            <a:off x="15044040" y="787140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06" name="Picture 1005"/>
          <p:cNvPicPr/>
          <p:nvPr/>
        </p:nvPicPr>
        <p:blipFill>
          <a:blip r:embed="rId2"/>
          <a:stretch/>
        </p:blipFill>
        <p:spPr>
          <a:xfrm>
            <a:off x="15044040" y="7871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07" name="Freeform 1006"/>
          <p:cNvSpPr/>
          <p:nvPr/>
        </p:nvSpPr>
        <p:spPr>
          <a:xfrm>
            <a:off x="-918720" y="79052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08" name="Picture 1007"/>
          <p:cNvPicPr/>
          <p:nvPr/>
        </p:nvPicPr>
        <p:blipFill>
          <a:blip r:embed="rId2"/>
          <a:stretch/>
        </p:blipFill>
        <p:spPr>
          <a:xfrm>
            <a:off x="-918720" y="790560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09" name="Freeform 1008"/>
          <p:cNvSpPr/>
          <p:nvPr/>
        </p:nvSpPr>
        <p:spPr>
          <a:xfrm>
            <a:off x="11048760" y="788832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10" name="Picture 1009"/>
          <p:cNvPicPr/>
          <p:nvPr/>
        </p:nvPicPr>
        <p:blipFill>
          <a:blip r:embed="rId2"/>
          <a:stretch/>
        </p:blipFill>
        <p:spPr>
          <a:xfrm>
            <a:off x="11049120" y="7888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11" name="Freeform 1010"/>
          <p:cNvSpPr/>
          <p:nvPr/>
        </p:nvSpPr>
        <p:spPr>
          <a:xfrm>
            <a:off x="2899800" y="-13968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12" name="Picture 1011"/>
          <p:cNvPicPr/>
          <p:nvPr/>
        </p:nvPicPr>
        <p:blipFill>
          <a:blip r:embed="rId3"/>
          <a:stretch/>
        </p:blipFill>
        <p:spPr>
          <a:xfrm>
            <a:off x="2899800" y="-139680"/>
            <a:ext cx="2560680" cy="2048400"/>
          </a:xfrm>
          <a:prstGeom prst="rect">
            <a:avLst/>
          </a:prstGeom>
          <a:ln w="0">
            <a:noFill/>
          </a:ln>
        </p:spPr>
      </p:pic>
      <p:pic>
        <p:nvPicPr>
          <p:cNvPr id="1013" name="Picture 1012"/>
          <p:cNvPicPr/>
          <p:nvPr/>
        </p:nvPicPr>
        <p:blipFill>
          <a:blip r:embed="rId4"/>
          <a:stretch/>
        </p:blipFill>
        <p:spPr>
          <a:xfrm>
            <a:off x="5439600" y="2207880"/>
            <a:ext cx="6810840" cy="6265440"/>
          </a:xfrm>
          <a:prstGeom prst="rect">
            <a:avLst/>
          </a:prstGeom>
          <a:ln w="0">
            <a:noFill/>
          </a:ln>
        </p:spPr>
      </p:pic>
      <p:sp>
        <p:nvSpPr>
          <p:cNvPr id="1014" name="Freeform 1013"/>
          <p:cNvSpPr/>
          <p:nvPr/>
        </p:nvSpPr>
        <p:spPr>
          <a:xfrm>
            <a:off x="5630040" y="2398320"/>
            <a:ext cx="6430320" cy="5884920"/>
          </a:xfrm>
          <a:custGeom>
            <a:avLst/>
            <a:gdLst/>
            <a:ahLst/>
            <a:cxnLst/>
            <a:rect l="0" t="0" r="r" b="b"/>
            <a:pathLst>
              <a:path w="17863" h="16348">
                <a:moveTo>
                  <a:pt x="0" y="0"/>
                </a:moveTo>
                <a:lnTo>
                  <a:pt x="17862" y="0"/>
                </a:lnTo>
                <a:lnTo>
                  <a:pt x="17862" y="16347"/>
                </a:lnTo>
                <a:lnTo>
                  <a:pt x="0" y="163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15" name="Picture 1014"/>
          <p:cNvPicPr/>
          <p:nvPr/>
        </p:nvPicPr>
        <p:blipFill>
          <a:blip r:embed="rId5"/>
          <a:stretch/>
        </p:blipFill>
        <p:spPr>
          <a:xfrm>
            <a:off x="5629320" y="2390040"/>
            <a:ext cx="6434640" cy="5892840"/>
          </a:xfrm>
          <a:prstGeom prst="rect">
            <a:avLst/>
          </a:prstGeom>
          <a:ln w="0">
            <a:noFill/>
          </a:ln>
        </p:spPr>
      </p:pic>
      <p:sp>
        <p:nvSpPr>
          <p:cNvPr id="1016" name="Freeform 1015"/>
          <p:cNvSpPr/>
          <p:nvPr/>
        </p:nvSpPr>
        <p:spPr>
          <a:xfrm>
            <a:off x="7555680" y="4068000"/>
            <a:ext cx="2651040" cy="2543760"/>
          </a:xfrm>
          <a:custGeom>
            <a:avLst/>
            <a:gdLst/>
            <a:ahLst/>
            <a:cxnLst/>
            <a:rect l="0" t="0" r="r" b="b"/>
            <a:pathLst>
              <a:path w="7365" h="7067">
                <a:moveTo>
                  <a:pt x="0" y="3533"/>
                </a:moveTo>
                <a:cubicBezTo>
                  <a:pt x="0" y="1581"/>
                  <a:pt x="1649" y="0"/>
                  <a:pt x="3682" y="0"/>
                </a:cubicBezTo>
                <a:cubicBezTo>
                  <a:pt x="4658" y="0"/>
                  <a:pt x="5595" y="372"/>
                  <a:pt x="6286" y="1034"/>
                </a:cubicBezTo>
                <a:cubicBezTo>
                  <a:pt x="6976" y="1697"/>
                  <a:pt x="7364" y="2596"/>
                  <a:pt x="7364" y="3533"/>
                </a:cubicBezTo>
                <a:cubicBezTo>
                  <a:pt x="7364" y="5484"/>
                  <a:pt x="5716" y="7066"/>
                  <a:pt x="3682" y="7066"/>
                </a:cubicBezTo>
                <a:cubicBezTo>
                  <a:pt x="1649" y="7066"/>
                  <a:pt x="0" y="5484"/>
                  <a:pt x="0" y="353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</p:sp>
      <p:sp>
        <p:nvSpPr>
          <p:cNvPr id="1017" name="Freeform 1016"/>
          <p:cNvSpPr/>
          <p:nvPr/>
        </p:nvSpPr>
        <p:spPr>
          <a:xfrm>
            <a:off x="7555680" y="4068000"/>
            <a:ext cx="2651040" cy="2543760"/>
          </a:xfrm>
          <a:custGeom>
            <a:avLst/>
            <a:gdLst/>
            <a:ahLst/>
            <a:cxnLst/>
            <a:rect l="0" t="0" r="r" b="b"/>
            <a:pathLst>
              <a:path w="7365" h="7067">
                <a:moveTo>
                  <a:pt x="0" y="3533"/>
                </a:moveTo>
                <a:cubicBezTo>
                  <a:pt x="0" y="1581"/>
                  <a:pt x="1649" y="0"/>
                  <a:pt x="3682" y="0"/>
                </a:cubicBezTo>
                <a:cubicBezTo>
                  <a:pt x="4658" y="0"/>
                  <a:pt x="5595" y="372"/>
                  <a:pt x="6286" y="1034"/>
                </a:cubicBezTo>
                <a:cubicBezTo>
                  <a:pt x="6976" y="1697"/>
                  <a:pt x="7364" y="2596"/>
                  <a:pt x="7364" y="3533"/>
                </a:cubicBezTo>
                <a:cubicBezTo>
                  <a:pt x="7364" y="5484"/>
                  <a:pt x="5716" y="7066"/>
                  <a:pt x="3682" y="7066"/>
                </a:cubicBezTo>
                <a:cubicBezTo>
                  <a:pt x="1649" y="7066"/>
                  <a:pt x="0" y="5484"/>
                  <a:pt x="0" y="3533"/>
                </a:cubicBezTo>
                <a:close/>
              </a:path>
            </a:pathLst>
          </a:custGeom>
          <a:noFill/>
          <a:ln w="25200">
            <a:solidFill>
              <a:srgbClr val="31538F"/>
            </a:solidFill>
            <a:round/>
          </a:ln>
        </p:spPr>
      </p:sp>
      <p:sp>
        <p:nvSpPr>
          <p:cNvPr id="1018" name="Freeform 1017"/>
          <p:cNvSpPr/>
          <p:nvPr/>
        </p:nvSpPr>
        <p:spPr>
          <a:xfrm>
            <a:off x="6756480" y="3562560"/>
            <a:ext cx="4775040" cy="3688920"/>
          </a:xfrm>
          <a:custGeom>
            <a:avLst/>
            <a:gdLst/>
            <a:ahLst/>
            <a:cxnLst/>
            <a:rect l="0" t="0" r="r" b="b"/>
            <a:pathLst>
              <a:path w="13265" h="10248">
                <a:moveTo>
                  <a:pt x="0" y="0"/>
                </a:moveTo>
                <a:lnTo>
                  <a:pt x="13264" y="0"/>
                </a:lnTo>
                <a:lnTo>
                  <a:pt x="13264" y="10247"/>
                </a:lnTo>
                <a:lnTo>
                  <a:pt x="0" y="10247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19" name="Picture 1018"/>
          <p:cNvPicPr/>
          <p:nvPr/>
        </p:nvPicPr>
        <p:blipFill>
          <a:blip r:embed="rId6"/>
          <a:stretch/>
        </p:blipFill>
        <p:spPr>
          <a:xfrm>
            <a:off x="6756480" y="3562560"/>
            <a:ext cx="4774680" cy="3688200"/>
          </a:xfrm>
          <a:prstGeom prst="rect">
            <a:avLst/>
          </a:prstGeom>
          <a:ln w="0">
            <a:noFill/>
          </a:ln>
        </p:spPr>
      </p:pic>
      <p:sp>
        <p:nvSpPr>
          <p:cNvPr id="1020" name="TextBox 1019"/>
          <p:cNvSpPr txBox="1"/>
          <p:nvPr/>
        </p:nvSpPr>
        <p:spPr>
          <a:xfrm>
            <a:off x="4707720" y="1285560"/>
            <a:ext cx="1092780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3C8740"/>
                </a:solidFill>
                <a:latin typeface="OpenSansular"/>
              </a:rPr>
              <a:t>- Ce se întâmplă cu deșeurile după colectare? - </a:t>
            </a:r>
            <a:endParaRPr lang="en-US" sz="36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Freeform 10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CEAEB"/>
          </a:solidFill>
          <a:ln w="0">
            <a:noFill/>
          </a:ln>
        </p:spPr>
      </p:sp>
      <p:sp>
        <p:nvSpPr>
          <p:cNvPr id="1022" name="Freeform 1021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23" name="Picture 1022"/>
          <p:cNvPicPr/>
          <p:nvPr/>
        </p:nvPicPr>
        <p:blipFill>
          <a:blip r:embed="rId2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24" name="Freeform 1023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25" name="Picture 1024"/>
          <p:cNvPicPr/>
          <p:nvPr/>
        </p:nvPicPr>
        <p:blipFill>
          <a:blip r:embed="rId2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26" name="Freeform 1025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27" name="Picture 1026"/>
          <p:cNvPicPr/>
          <p:nvPr/>
        </p:nvPicPr>
        <p:blipFill>
          <a:blip r:embed="rId2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28" name="Freeform 1027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29" name="Picture 1028"/>
          <p:cNvPicPr/>
          <p:nvPr/>
        </p:nvPicPr>
        <p:blipFill>
          <a:blip r:embed="rId2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30" name="Freeform 1029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31" name="Picture 1030"/>
          <p:cNvPicPr/>
          <p:nvPr/>
        </p:nvPicPr>
        <p:blipFill>
          <a:blip r:embed="rId2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32" name="Freeform 1031"/>
          <p:cNvSpPr/>
          <p:nvPr/>
        </p:nvSpPr>
        <p:spPr>
          <a:xfrm>
            <a:off x="1748160" y="532800"/>
            <a:ext cx="15954480" cy="923760"/>
          </a:xfrm>
          <a:custGeom>
            <a:avLst/>
            <a:gdLst/>
            <a:ahLst/>
            <a:cxnLst/>
            <a:rect l="0" t="0" r="r" b="b"/>
            <a:pathLst>
              <a:path w="44319" h="2567">
                <a:moveTo>
                  <a:pt x="0" y="0"/>
                </a:moveTo>
                <a:lnTo>
                  <a:pt x="44318" y="0"/>
                </a:lnTo>
                <a:lnTo>
                  <a:pt x="44318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33" name="Freeform 1032"/>
          <p:cNvSpPr/>
          <p:nvPr/>
        </p:nvSpPr>
        <p:spPr>
          <a:xfrm>
            <a:off x="3324960" y="0"/>
            <a:ext cx="2561400" cy="2049120"/>
          </a:xfrm>
          <a:custGeom>
            <a:avLst/>
            <a:gdLst/>
            <a:ahLst/>
            <a:cxnLst/>
            <a:rect l="0" t="0" r="r" b="b"/>
            <a:pathLst>
              <a:path w="7116" h="5693">
                <a:moveTo>
                  <a:pt x="0" y="0"/>
                </a:moveTo>
                <a:lnTo>
                  <a:pt x="7115" y="0"/>
                </a:lnTo>
                <a:lnTo>
                  <a:pt x="7115" y="5692"/>
                </a:lnTo>
                <a:lnTo>
                  <a:pt x="0" y="569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34" name="Picture 1033"/>
          <p:cNvPicPr/>
          <p:nvPr/>
        </p:nvPicPr>
        <p:blipFill>
          <a:blip r:embed="rId3"/>
          <a:stretch/>
        </p:blipFill>
        <p:spPr>
          <a:xfrm>
            <a:off x="3324960" y="0"/>
            <a:ext cx="2560680" cy="2048400"/>
          </a:xfrm>
          <a:prstGeom prst="rect">
            <a:avLst/>
          </a:prstGeom>
          <a:ln w="0">
            <a:noFill/>
          </a:ln>
        </p:spPr>
      </p:pic>
      <p:sp>
        <p:nvSpPr>
          <p:cNvPr id="1035" name="Freeform 1034"/>
          <p:cNvSpPr/>
          <p:nvPr/>
        </p:nvSpPr>
        <p:spPr>
          <a:xfrm>
            <a:off x="7972200" y="2824560"/>
            <a:ext cx="9854280" cy="4432320"/>
          </a:xfrm>
          <a:custGeom>
            <a:avLst/>
            <a:gdLst/>
            <a:ahLst/>
            <a:cxnLst/>
            <a:rect l="0" t="0" r="r" b="b"/>
            <a:pathLst>
              <a:path w="27374" h="12313">
                <a:moveTo>
                  <a:pt x="0" y="0"/>
                </a:moveTo>
                <a:lnTo>
                  <a:pt x="27373" y="0"/>
                </a:lnTo>
                <a:lnTo>
                  <a:pt x="27373" y="12312"/>
                </a:lnTo>
                <a:lnTo>
                  <a:pt x="0" y="12312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36" name="TextBox 1035"/>
          <p:cNvSpPr txBox="1"/>
          <p:nvPr/>
        </p:nvSpPr>
        <p:spPr>
          <a:xfrm>
            <a:off x="6319800" y="557280"/>
            <a:ext cx="733104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3C8740"/>
                </a:solidFill>
                <a:latin typeface="OpenSansular"/>
              </a:rPr>
              <a:t>Legea Compostului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1037" name="TextBox 1036"/>
          <p:cNvSpPr txBox="1"/>
          <p:nvPr/>
        </p:nvSpPr>
        <p:spPr>
          <a:xfrm>
            <a:off x="7972560" y="3325320"/>
            <a:ext cx="96660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De la 1 ianuarie 2021 a intrat în vigoare Legea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38" name="TextBox 1037"/>
          <p:cNvSpPr txBox="1"/>
          <p:nvPr/>
        </p:nvSpPr>
        <p:spPr>
          <a:xfrm>
            <a:off x="7972560" y="3813120"/>
            <a:ext cx="101826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Compostului, prin care cu toții suntem obligaţi să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39" name="TextBox 1038"/>
          <p:cNvSpPr txBox="1"/>
          <p:nvPr/>
        </p:nvSpPr>
        <p:spPr>
          <a:xfrm>
            <a:off x="7972560" y="4300920"/>
            <a:ext cx="1031220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colectăm separat resturile alimentare şi vegetale.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40" name="TextBox 1039"/>
          <p:cNvSpPr txBox="1"/>
          <p:nvPr/>
        </p:nvSpPr>
        <p:spPr>
          <a:xfrm>
            <a:off x="7972560" y="4788360"/>
            <a:ext cx="95090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Implementată corespunzător, această lege va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41" name="TextBox 1040"/>
          <p:cNvSpPr txBox="1"/>
          <p:nvPr/>
        </p:nvSpPr>
        <p:spPr>
          <a:xfrm>
            <a:off x="7972560" y="5276160"/>
            <a:ext cx="92437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contribui la reducerea cantităților de deșeuri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42" name="TextBox 1041"/>
          <p:cNvSpPr txBox="1"/>
          <p:nvPr/>
        </p:nvSpPr>
        <p:spPr>
          <a:xfrm>
            <a:off x="7972560" y="5763960"/>
            <a:ext cx="882468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depuse la gropile de gunoi, la valoriﬁcarea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43" name="TextBox 1042"/>
          <p:cNvSpPr txBox="1"/>
          <p:nvPr/>
        </p:nvSpPr>
        <p:spPr>
          <a:xfrm>
            <a:off x="7972560" y="6251400"/>
            <a:ext cx="1053612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deșeurilor vegetale, precum și la responsabilizarea </a:t>
            </a:r>
            <a:endParaRPr lang="en-US" sz="3200" b="0" strike="noStrike" spc="-1">
              <a:latin typeface="Times New Roman"/>
            </a:endParaRPr>
          </a:p>
        </p:txBody>
      </p:sp>
      <p:sp>
        <p:nvSpPr>
          <p:cNvPr id="1044" name="Freeform 1043"/>
          <p:cNvSpPr/>
          <p:nvPr/>
        </p:nvSpPr>
        <p:spPr>
          <a:xfrm>
            <a:off x="-1850040" y="895320"/>
            <a:ext cx="11575800" cy="8183160"/>
          </a:xfrm>
          <a:custGeom>
            <a:avLst/>
            <a:gdLst/>
            <a:ahLst/>
            <a:cxnLst/>
            <a:rect l="0" t="0" r="r" b="b"/>
            <a:pathLst>
              <a:path w="32156" h="22732">
                <a:moveTo>
                  <a:pt x="0" y="0"/>
                </a:moveTo>
                <a:lnTo>
                  <a:pt x="32155" y="0"/>
                </a:lnTo>
                <a:lnTo>
                  <a:pt x="32155" y="22731"/>
                </a:lnTo>
                <a:lnTo>
                  <a:pt x="0" y="2273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45" name="Picture 1044"/>
          <p:cNvPicPr/>
          <p:nvPr/>
        </p:nvPicPr>
        <p:blipFill>
          <a:blip r:embed="rId4"/>
          <a:stretch/>
        </p:blipFill>
        <p:spPr>
          <a:xfrm>
            <a:off x="-1849680" y="895680"/>
            <a:ext cx="11574720" cy="8182080"/>
          </a:xfrm>
          <a:prstGeom prst="rect">
            <a:avLst/>
          </a:prstGeom>
          <a:ln w="0">
            <a:noFill/>
          </a:ln>
        </p:spPr>
      </p:pic>
      <p:sp>
        <p:nvSpPr>
          <p:cNvPr id="1046" name="TextBox 1045"/>
          <p:cNvSpPr txBox="1"/>
          <p:nvPr/>
        </p:nvSpPr>
        <p:spPr>
          <a:xfrm>
            <a:off x="7972560" y="6739200"/>
            <a:ext cx="2323440" cy="47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b="0" strike="noStrike" spc="-1">
                <a:solidFill>
                  <a:srgbClr val="3C8740"/>
                </a:solidFill>
                <a:latin typeface="OpenSansular"/>
              </a:rPr>
              <a:t>cetățenilor.</a:t>
            </a:r>
            <a:endParaRPr lang="en-US" sz="32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Freeform 104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3C8740"/>
          </a:solidFill>
          <a:ln w="0">
            <a:noFill/>
          </a:ln>
        </p:spPr>
      </p:sp>
      <p:sp>
        <p:nvSpPr>
          <p:cNvPr id="1048" name="Freeform 1047"/>
          <p:cNvSpPr/>
          <p:nvPr/>
        </p:nvSpPr>
        <p:spPr>
          <a:xfrm>
            <a:off x="1599120" y="405000"/>
            <a:ext cx="15954840" cy="923760"/>
          </a:xfrm>
          <a:custGeom>
            <a:avLst/>
            <a:gdLst/>
            <a:ahLst/>
            <a:cxnLst/>
            <a:rect l="0" t="0" r="r" b="b"/>
            <a:pathLst>
              <a:path w="44320" h="2567">
                <a:moveTo>
                  <a:pt x="0" y="0"/>
                </a:moveTo>
                <a:lnTo>
                  <a:pt x="44319" y="0"/>
                </a:lnTo>
                <a:lnTo>
                  <a:pt x="44319" y="2566"/>
                </a:lnTo>
                <a:lnTo>
                  <a:pt x="0" y="256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49" name="Freeform 1048"/>
          <p:cNvSpPr/>
          <p:nvPr/>
        </p:nvSpPr>
        <p:spPr>
          <a:xfrm>
            <a:off x="3657240" y="72000"/>
            <a:ext cx="1532880" cy="1532880"/>
          </a:xfrm>
          <a:custGeom>
            <a:avLst/>
            <a:gdLst/>
            <a:ahLst/>
            <a:cxnLst/>
            <a:rect l="0" t="0" r="r" b="b"/>
            <a:pathLst>
              <a:path w="4259" h="4259">
                <a:moveTo>
                  <a:pt x="0" y="0"/>
                </a:moveTo>
                <a:lnTo>
                  <a:pt x="4258" y="0"/>
                </a:lnTo>
                <a:lnTo>
                  <a:pt x="4258" y="4258"/>
                </a:lnTo>
                <a:lnTo>
                  <a:pt x="0" y="425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0" name="Picture 1049"/>
          <p:cNvPicPr/>
          <p:nvPr/>
        </p:nvPicPr>
        <p:blipFill>
          <a:blip r:embed="rId2"/>
          <a:stretch/>
        </p:blipFill>
        <p:spPr>
          <a:xfrm>
            <a:off x="3657600" y="72000"/>
            <a:ext cx="1532160" cy="1532160"/>
          </a:xfrm>
          <a:prstGeom prst="rect">
            <a:avLst/>
          </a:prstGeom>
          <a:ln w="0">
            <a:noFill/>
          </a:ln>
        </p:spPr>
      </p:pic>
      <p:sp>
        <p:nvSpPr>
          <p:cNvPr id="1051" name="Freeform 1050"/>
          <p:cNvSpPr/>
          <p:nvPr/>
        </p:nvSpPr>
        <p:spPr>
          <a:xfrm>
            <a:off x="797220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2" name="Picture 1051"/>
          <p:cNvPicPr/>
          <p:nvPr/>
        </p:nvPicPr>
        <p:blipFill>
          <a:blip r:embed="rId3"/>
          <a:stretch/>
        </p:blipFill>
        <p:spPr>
          <a:xfrm>
            <a:off x="797256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53" name="Freeform 1052"/>
          <p:cNvSpPr/>
          <p:nvPr/>
        </p:nvSpPr>
        <p:spPr>
          <a:xfrm>
            <a:off x="3976920" y="7890840"/>
            <a:ext cx="4181040" cy="3344760"/>
          </a:xfrm>
          <a:custGeom>
            <a:avLst/>
            <a:gdLst/>
            <a:ahLst/>
            <a:cxnLst/>
            <a:rect l="0" t="0" r="r" b="b"/>
            <a:pathLst>
              <a:path w="11615" h="9292">
                <a:moveTo>
                  <a:pt x="0" y="0"/>
                </a:moveTo>
                <a:lnTo>
                  <a:pt x="11614" y="0"/>
                </a:lnTo>
                <a:lnTo>
                  <a:pt x="11614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4" name="Picture 1053"/>
          <p:cNvPicPr/>
          <p:nvPr/>
        </p:nvPicPr>
        <p:blipFill>
          <a:blip r:embed="rId3"/>
          <a:stretch/>
        </p:blipFill>
        <p:spPr>
          <a:xfrm>
            <a:off x="397728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55" name="Freeform 1054"/>
          <p:cNvSpPr/>
          <p:nvPr/>
        </p:nvSpPr>
        <p:spPr>
          <a:xfrm>
            <a:off x="15962760" y="789084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6" name="Picture 1055"/>
          <p:cNvPicPr/>
          <p:nvPr/>
        </p:nvPicPr>
        <p:blipFill>
          <a:blip r:embed="rId3"/>
          <a:stretch/>
        </p:blipFill>
        <p:spPr>
          <a:xfrm>
            <a:off x="15962760" y="789084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57" name="Freeform 1056"/>
          <p:cNvSpPr/>
          <p:nvPr/>
        </p:nvSpPr>
        <p:spPr>
          <a:xfrm>
            <a:off x="0" y="792468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58" name="Picture 1057"/>
          <p:cNvPicPr/>
          <p:nvPr/>
        </p:nvPicPr>
        <p:blipFill>
          <a:blip r:embed="rId3"/>
          <a:stretch/>
        </p:blipFill>
        <p:spPr>
          <a:xfrm>
            <a:off x="0" y="792468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59" name="Freeform 1058"/>
          <p:cNvSpPr/>
          <p:nvPr/>
        </p:nvSpPr>
        <p:spPr>
          <a:xfrm>
            <a:off x="11967480" y="7907760"/>
            <a:ext cx="4180680" cy="3344760"/>
          </a:xfrm>
          <a:custGeom>
            <a:avLst/>
            <a:gdLst/>
            <a:ahLst/>
            <a:cxnLst/>
            <a:rect l="0" t="0" r="r" b="b"/>
            <a:pathLst>
              <a:path w="11614" h="9292">
                <a:moveTo>
                  <a:pt x="0" y="0"/>
                </a:moveTo>
                <a:lnTo>
                  <a:pt x="11613" y="0"/>
                </a:lnTo>
                <a:lnTo>
                  <a:pt x="11613" y="9291"/>
                </a:lnTo>
                <a:lnTo>
                  <a:pt x="0" y="929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60" name="Picture 1059"/>
          <p:cNvPicPr/>
          <p:nvPr/>
        </p:nvPicPr>
        <p:blipFill>
          <a:blip r:embed="rId3"/>
          <a:stretch/>
        </p:blipFill>
        <p:spPr>
          <a:xfrm>
            <a:off x="11967480" y="7907760"/>
            <a:ext cx="4179960" cy="3344040"/>
          </a:xfrm>
          <a:prstGeom prst="rect">
            <a:avLst/>
          </a:prstGeom>
          <a:ln w="0">
            <a:noFill/>
          </a:ln>
        </p:spPr>
      </p:pic>
      <p:sp>
        <p:nvSpPr>
          <p:cNvPr id="1061" name="Freeform 1060"/>
          <p:cNvSpPr/>
          <p:nvPr/>
        </p:nvSpPr>
        <p:spPr>
          <a:xfrm>
            <a:off x="745560" y="1927080"/>
            <a:ext cx="11828880" cy="6432840"/>
          </a:xfrm>
          <a:custGeom>
            <a:avLst/>
            <a:gdLst/>
            <a:ahLst/>
            <a:cxnLst/>
            <a:rect l="0" t="0" r="r" b="b"/>
            <a:pathLst>
              <a:path w="32859" h="17870">
                <a:moveTo>
                  <a:pt x="0" y="0"/>
                </a:moveTo>
                <a:lnTo>
                  <a:pt x="32858" y="0"/>
                </a:lnTo>
                <a:lnTo>
                  <a:pt x="32858" y="17869"/>
                </a:lnTo>
                <a:lnTo>
                  <a:pt x="0" y="17869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62" name="TextBox 1061"/>
          <p:cNvSpPr txBox="1"/>
          <p:nvPr/>
        </p:nvSpPr>
        <p:spPr>
          <a:xfrm>
            <a:off x="6083640" y="429840"/>
            <a:ext cx="7603920" cy="88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6000" b="0" strike="noStrike" spc="-1">
                <a:solidFill>
                  <a:srgbClr val="FFFFFF"/>
                </a:solidFill>
                <a:latin typeface="OpenSansular"/>
              </a:rPr>
              <a:t>Ce este Compostul?</a:t>
            </a:r>
            <a:endParaRPr lang="en-US" sz="6000" b="0" strike="noStrike" spc="-1">
              <a:latin typeface="Times New Roman"/>
            </a:endParaRPr>
          </a:p>
        </p:txBody>
      </p:sp>
      <p:sp>
        <p:nvSpPr>
          <p:cNvPr id="1063" name="TextBox 1062"/>
          <p:cNvSpPr txBox="1"/>
          <p:nvPr/>
        </p:nvSpPr>
        <p:spPr>
          <a:xfrm>
            <a:off x="831240" y="1980000"/>
            <a:ext cx="565164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E4E6EB"/>
                </a:solidFill>
                <a:latin typeface="OpenSansular"/>
              </a:rPr>
              <a:t>Procesul de compostare 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1064" name="TextBox 1063"/>
          <p:cNvSpPr txBox="1"/>
          <p:nvPr/>
        </p:nvSpPr>
        <p:spPr>
          <a:xfrm>
            <a:off x="6100920" y="2074320"/>
            <a:ext cx="69609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implică fermentarea lentă a deșeurilor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65" name="TextBox 1064"/>
          <p:cNvSpPr txBox="1"/>
          <p:nvPr/>
        </p:nvSpPr>
        <p:spPr>
          <a:xfrm>
            <a:off x="831240" y="2525400"/>
            <a:ext cx="124794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biodegradabile, în urma căruia acestea se transformă în îngrășământ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66" name="TextBox 1065"/>
          <p:cNvSpPr txBox="1"/>
          <p:nvPr/>
        </p:nvSpPr>
        <p:spPr>
          <a:xfrm>
            <a:off x="831240" y="2952000"/>
            <a:ext cx="38746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natural pentru soluri.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67" name="TextBox 1066"/>
          <p:cNvSpPr txBox="1"/>
          <p:nvPr/>
        </p:nvSpPr>
        <p:spPr>
          <a:xfrm>
            <a:off x="831240" y="3808800"/>
            <a:ext cx="58759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E4E6EB"/>
                </a:solidFill>
                <a:latin typeface="OpenSansular"/>
              </a:rPr>
              <a:t>Deșeurile biodegradabile 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1068" name="TextBox 1067"/>
          <p:cNvSpPr txBox="1"/>
          <p:nvPr/>
        </p:nvSpPr>
        <p:spPr>
          <a:xfrm>
            <a:off x="6283440" y="3903120"/>
            <a:ext cx="61560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reprezintă deșeurile provenite din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69" name="TextBox 1068"/>
          <p:cNvSpPr txBox="1"/>
          <p:nvPr/>
        </p:nvSpPr>
        <p:spPr>
          <a:xfrm>
            <a:off x="831240" y="4354200"/>
            <a:ext cx="110739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grădini și parcuri, deșeurile alimentare sau cele provenite din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0" name="TextBox 1069"/>
          <p:cNvSpPr txBox="1"/>
          <p:nvPr/>
        </p:nvSpPr>
        <p:spPr>
          <a:xfrm>
            <a:off x="831240" y="4780800"/>
            <a:ext cx="124365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bucătăriile gospodăriilor private, din birouri, cantine, restaurante sau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1" name="TextBox 1070"/>
          <p:cNvSpPr txBox="1"/>
          <p:nvPr/>
        </p:nvSpPr>
        <p:spPr>
          <a:xfrm>
            <a:off x="831240" y="5207760"/>
            <a:ext cx="124290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magazinele de vânzare cu amănuntul, etc. Aproape orice provine din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2" name="TextBox 1071"/>
          <p:cNvSpPr txBox="1"/>
          <p:nvPr/>
        </p:nvSpPr>
        <p:spPr>
          <a:xfrm>
            <a:off x="831240" y="5634360"/>
            <a:ext cx="126910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sol poate ﬁ compostat. Capete de castravete, cotoare de mere, coji de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3" name="TextBox 1072"/>
          <p:cNvSpPr txBox="1"/>
          <p:nvPr/>
        </p:nvSpPr>
        <p:spPr>
          <a:xfrm>
            <a:off x="831240" y="6060960"/>
            <a:ext cx="1184220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fructe, legume sau ouă sau orice resturi de resturi alimentare sau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4" name="TextBox 1073"/>
          <p:cNvSpPr txBox="1"/>
          <p:nvPr/>
        </p:nvSpPr>
        <p:spPr>
          <a:xfrm>
            <a:off x="831240" y="6487560"/>
            <a:ext cx="16588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vegetale.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5" name="TextBox 1074"/>
          <p:cNvSpPr txBox="1"/>
          <p:nvPr/>
        </p:nvSpPr>
        <p:spPr>
          <a:xfrm>
            <a:off x="831240" y="7344360"/>
            <a:ext cx="320724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600" b="0" strike="noStrike" spc="-1">
                <a:solidFill>
                  <a:srgbClr val="E4E6EB"/>
                </a:solidFill>
                <a:latin typeface="OpenSansular"/>
              </a:rPr>
              <a:t>Compostarea </a:t>
            </a:r>
            <a:endParaRPr lang="en-US" sz="3600" b="0" strike="noStrike" spc="-1">
              <a:latin typeface="Times New Roman"/>
            </a:endParaRPr>
          </a:p>
        </p:txBody>
      </p:sp>
      <p:sp>
        <p:nvSpPr>
          <p:cNvPr id="1076" name="TextBox 1075"/>
          <p:cNvSpPr txBox="1"/>
          <p:nvPr/>
        </p:nvSpPr>
        <p:spPr>
          <a:xfrm>
            <a:off x="3823560" y="7438680"/>
            <a:ext cx="895716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este o modalitate excelentă de a reduce risipa de </a:t>
            </a:r>
            <a:endParaRPr lang="en-US" sz="2800" b="0" strike="noStrike" spc="-1">
              <a:latin typeface="Times New Roman"/>
            </a:endParaRPr>
          </a:p>
        </p:txBody>
      </p:sp>
      <p:sp>
        <p:nvSpPr>
          <p:cNvPr id="1077" name="Freeform 1076"/>
          <p:cNvSpPr/>
          <p:nvPr/>
        </p:nvSpPr>
        <p:spPr>
          <a:xfrm>
            <a:off x="12497040" y="2761560"/>
            <a:ext cx="5155200" cy="4763880"/>
          </a:xfrm>
          <a:custGeom>
            <a:avLst/>
            <a:gdLst/>
            <a:ahLst/>
            <a:cxnLst/>
            <a:rect l="0" t="0" r="r" b="b"/>
            <a:pathLst>
              <a:path w="14321" h="13234">
                <a:moveTo>
                  <a:pt x="0" y="0"/>
                </a:moveTo>
                <a:lnTo>
                  <a:pt x="14320" y="0"/>
                </a:lnTo>
                <a:lnTo>
                  <a:pt x="14320" y="13233"/>
                </a:lnTo>
                <a:lnTo>
                  <a:pt x="0" y="13233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78" name="Picture 1077"/>
          <p:cNvPicPr/>
          <p:nvPr/>
        </p:nvPicPr>
        <p:blipFill>
          <a:blip r:embed="rId4"/>
          <a:stretch/>
        </p:blipFill>
        <p:spPr>
          <a:xfrm>
            <a:off x="12494520" y="2761200"/>
            <a:ext cx="5158800" cy="4764960"/>
          </a:xfrm>
          <a:prstGeom prst="rect">
            <a:avLst/>
          </a:prstGeom>
          <a:ln w="0">
            <a:noFill/>
          </a:ln>
        </p:spPr>
      </p:pic>
      <p:sp>
        <p:nvSpPr>
          <p:cNvPr id="1079" name="TextBox 1078"/>
          <p:cNvSpPr txBox="1"/>
          <p:nvPr/>
        </p:nvSpPr>
        <p:spPr>
          <a:xfrm>
            <a:off x="831240" y="7889760"/>
            <a:ext cx="1051164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800" b="0" strike="noStrike" spc="-1">
                <a:solidFill>
                  <a:srgbClr val="E4E6EB"/>
                </a:solidFill>
                <a:latin typeface="OpenSansular"/>
              </a:rPr>
              <a:t>alimente și contribuția la emisiile de gaze cu efect de seră.</a:t>
            </a:r>
            <a:endParaRPr lang="en-US" sz="28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0000">
        <p14:honeycomb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Freeform 107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0" t="0" r="r" b="b"/>
            <a:pathLst>
              <a:path w="50801" h="28576">
                <a:moveTo>
                  <a:pt x="0" y="0"/>
                </a:moveTo>
                <a:lnTo>
                  <a:pt x="50800" y="0"/>
                </a:lnTo>
                <a:lnTo>
                  <a:pt x="50800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 w="0">
            <a:noFill/>
          </a:ln>
        </p:spPr>
      </p:sp>
      <p:sp>
        <p:nvSpPr>
          <p:cNvPr id="1081" name="Freeform 1080"/>
          <p:cNvSpPr/>
          <p:nvPr/>
        </p:nvSpPr>
        <p:spPr>
          <a:xfrm>
            <a:off x="10430640" y="978480"/>
            <a:ext cx="7481160" cy="5288400"/>
          </a:xfrm>
          <a:custGeom>
            <a:avLst/>
            <a:gdLst/>
            <a:ahLst/>
            <a:cxnLst/>
            <a:rect l="0" t="0" r="r" b="b"/>
            <a:pathLst>
              <a:path w="20782" h="14691">
                <a:moveTo>
                  <a:pt x="0" y="0"/>
                </a:moveTo>
                <a:lnTo>
                  <a:pt x="20781" y="0"/>
                </a:lnTo>
                <a:lnTo>
                  <a:pt x="20781" y="14690"/>
                </a:lnTo>
                <a:lnTo>
                  <a:pt x="0" y="1469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82" name="Picture 1081"/>
          <p:cNvPicPr/>
          <p:nvPr/>
        </p:nvPicPr>
        <p:blipFill>
          <a:blip r:embed="rId2"/>
          <a:stretch/>
        </p:blipFill>
        <p:spPr>
          <a:xfrm>
            <a:off x="10431000" y="978840"/>
            <a:ext cx="7480080" cy="5287680"/>
          </a:xfrm>
          <a:prstGeom prst="rect">
            <a:avLst/>
          </a:prstGeom>
          <a:ln w="0">
            <a:noFill/>
          </a:ln>
        </p:spPr>
      </p:pic>
      <p:sp>
        <p:nvSpPr>
          <p:cNvPr id="1083" name="Freeform 1082"/>
          <p:cNvSpPr/>
          <p:nvPr/>
        </p:nvSpPr>
        <p:spPr>
          <a:xfrm>
            <a:off x="-2336760" y="416880"/>
            <a:ext cx="15773760" cy="4279680"/>
          </a:xfrm>
          <a:custGeom>
            <a:avLst/>
            <a:gdLst/>
            <a:ahLst/>
            <a:cxnLst/>
            <a:rect l="0" t="0" r="r" b="b"/>
            <a:pathLst>
              <a:path w="43817" h="11889">
                <a:moveTo>
                  <a:pt x="0" y="0"/>
                </a:moveTo>
                <a:lnTo>
                  <a:pt x="43816" y="0"/>
                </a:lnTo>
                <a:lnTo>
                  <a:pt x="43816" y="11888"/>
                </a:lnTo>
                <a:lnTo>
                  <a:pt x="0" y="1188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sp>
        <p:nvSpPr>
          <p:cNvPr id="1084" name="Freeform 1083"/>
          <p:cNvSpPr/>
          <p:nvPr/>
        </p:nvSpPr>
        <p:spPr>
          <a:xfrm>
            <a:off x="2364840" y="4858200"/>
            <a:ext cx="6370560" cy="6370560"/>
          </a:xfrm>
          <a:custGeom>
            <a:avLst/>
            <a:gdLst/>
            <a:ahLst/>
            <a:cxnLst/>
            <a:rect l="0" t="0" r="r" b="b"/>
            <a:pathLst>
              <a:path w="17697" h="17697">
                <a:moveTo>
                  <a:pt x="0" y="0"/>
                </a:moveTo>
                <a:lnTo>
                  <a:pt x="17696" y="0"/>
                </a:lnTo>
                <a:lnTo>
                  <a:pt x="17696" y="17696"/>
                </a:lnTo>
                <a:lnTo>
                  <a:pt x="0" y="17696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</p:sp>
      <p:pic>
        <p:nvPicPr>
          <p:cNvPr id="1085" name="Picture 1084"/>
          <p:cNvPicPr/>
          <p:nvPr/>
        </p:nvPicPr>
        <p:blipFill>
          <a:blip r:embed="rId3"/>
          <a:stretch/>
        </p:blipFill>
        <p:spPr>
          <a:xfrm>
            <a:off x="2365200" y="4858560"/>
            <a:ext cx="6369840" cy="6369840"/>
          </a:xfrm>
          <a:prstGeom prst="rect">
            <a:avLst/>
          </a:prstGeom>
          <a:ln w="0">
            <a:noFill/>
          </a:ln>
        </p:spPr>
      </p:pic>
      <p:sp>
        <p:nvSpPr>
          <p:cNvPr id="1086" name="TextBox 1085"/>
          <p:cNvSpPr txBox="1"/>
          <p:nvPr/>
        </p:nvSpPr>
        <p:spPr>
          <a:xfrm>
            <a:off x="2251080" y="3350520"/>
            <a:ext cx="6762600" cy="133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9000" b="0" strike="noStrike" spc="-1">
                <a:solidFill>
                  <a:srgbClr val="2F8645"/>
                </a:solidFill>
                <a:latin typeface="OpenSansular"/>
              </a:rPr>
              <a:t>MULȚUMIM!</a:t>
            </a:r>
            <a:endParaRPr lang="en-US" sz="9000" b="0" strike="noStrike" spc="-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14:flythrough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1249</Words>
  <Application>Microsoft Office PowerPoint</Application>
  <PresentationFormat>Custom</PresentationFormat>
  <Paragraphs>256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Arimoular</vt:lpstr>
      <vt:lpstr>DejaVu Sans</vt:lpstr>
      <vt:lpstr>JosefinSansular</vt:lpstr>
      <vt:lpstr>OpenSans</vt:lpstr>
      <vt:lpstr>OpenSansular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CNEHBAC</cp:lastModifiedBy>
  <cp:revision>3</cp:revision>
  <dcterms:modified xsi:type="dcterms:W3CDTF">2023-03-30T08:15:55Z</dcterms:modified>
  <dc:language>en-US</dc:language>
</cp:coreProperties>
</file>